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9"/>
  </p:notesMasterIdLst>
  <p:handoutMasterIdLst>
    <p:handoutMasterId r:id="rId60"/>
  </p:handoutMasterIdLst>
  <p:sldIdLst>
    <p:sldId id="327" r:id="rId5"/>
    <p:sldId id="330" r:id="rId6"/>
    <p:sldId id="331" r:id="rId7"/>
    <p:sldId id="332" r:id="rId8"/>
    <p:sldId id="344" r:id="rId9"/>
    <p:sldId id="298" r:id="rId10"/>
    <p:sldId id="262" r:id="rId11"/>
    <p:sldId id="299" r:id="rId12"/>
    <p:sldId id="302" r:id="rId13"/>
    <p:sldId id="264" r:id="rId14"/>
    <p:sldId id="266" r:id="rId15"/>
    <p:sldId id="339" r:id="rId16"/>
    <p:sldId id="265" r:id="rId17"/>
    <p:sldId id="276" r:id="rId18"/>
    <p:sldId id="303" r:id="rId19"/>
    <p:sldId id="293" r:id="rId20"/>
    <p:sldId id="338" r:id="rId21"/>
    <p:sldId id="284" r:id="rId22"/>
    <p:sldId id="277" r:id="rId23"/>
    <p:sldId id="269" r:id="rId24"/>
    <p:sldId id="340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333" r:id="rId52"/>
    <p:sldId id="343" r:id="rId53"/>
    <p:sldId id="341" r:id="rId54"/>
    <p:sldId id="335" r:id="rId55"/>
    <p:sldId id="274" r:id="rId56"/>
    <p:sldId id="275" r:id="rId57"/>
    <p:sldId id="329" r:id="rId5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FFFFFF"/>
    <a:srgbClr val="EF553B"/>
    <a:srgbClr val="636EFA"/>
    <a:srgbClr val="E9EBF5"/>
    <a:srgbClr val="CFD5EA"/>
    <a:srgbClr val="0B49CB"/>
    <a:srgbClr val="0948CB"/>
    <a:srgbClr val="F2F4F8"/>
    <a:srgbClr val="1216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78AD83-FDAD-4EBB-8AB4-B582005D8053}" v="1260" dt="2023-04-08T09:24:42.739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1" d="100"/>
          <a:sy n="91" d="100"/>
        </p:scale>
        <p:origin x="120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D6C3BE-4B71-4E65-A958-1B959272BDE1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67ED57-863C-48C5-8C75-04A2A93A0BD5}">
      <dgm:prSet phldrT="[Text]"/>
      <dgm:spPr/>
      <dgm:t>
        <a:bodyPr/>
        <a:lstStyle/>
        <a:p>
          <a:r>
            <a:rPr lang="en-US" dirty="0"/>
            <a:t>Parameter</a:t>
          </a:r>
        </a:p>
        <a:p>
          <a:r>
            <a:rPr lang="en-US" dirty="0"/>
            <a:t>/</a:t>
          </a:r>
        </a:p>
        <a:p>
          <a:r>
            <a:rPr lang="en-US" dirty="0"/>
            <a:t>Cross. Val. Setup</a:t>
          </a:r>
        </a:p>
      </dgm:t>
    </dgm:pt>
    <dgm:pt modelId="{0C53C450-8BAD-427F-A7E4-126C6B8FB6F8}" type="parTrans" cxnId="{E26877FF-2669-4989-8DF1-86CEF7FD0904}">
      <dgm:prSet/>
      <dgm:spPr/>
      <dgm:t>
        <a:bodyPr/>
        <a:lstStyle/>
        <a:p>
          <a:endParaRPr lang="en-US"/>
        </a:p>
      </dgm:t>
    </dgm:pt>
    <dgm:pt modelId="{A0E41281-6C42-4056-8EBB-81052BCE9695}" type="sibTrans" cxnId="{E26877FF-2669-4989-8DF1-86CEF7FD0904}">
      <dgm:prSet/>
      <dgm:spPr/>
      <dgm:t>
        <a:bodyPr/>
        <a:lstStyle/>
        <a:p>
          <a:endParaRPr lang="en-US"/>
        </a:p>
      </dgm:t>
    </dgm:pt>
    <dgm:pt modelId="{9BFF67DB-4E78-4C95-961B-F0027450D2CB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370D00C5-5405-44B2-A91C-401A6CB1DFF8}" type="parTrans" cxnId="{AF6674EC-21E8-46E3-BCC2-C64BB6EAFC20}">
      <dgm:prSet/>
      <dgm:spPr/>
      <dgm:t>
        <a:bodyPr/>
        <a:lstStyle/>
        <a:p>
          <a:endParaRPr lang="en-US"/>
        </a:p>
      </dgm:t>
    </dgm:pt>
    <dgm:pt modelId="{06D5DA5E-2D59-4927-ACE1-77A67AF2A8CE}" type="sibTrans" cxnId="{AF6674EC-21E8-46E3-BCC2-C64BB6EAFC20}">
      <dgm:prSet/>
      <dgm:spPr/>
      <dgm:t>
        <a:bodyPr/>
        <a:lstStyle/>
        <a:p>
          <a:endParaRPr lang="en-US"/>
        </a:p>
      </dgm:t>
    </dgm:pt>
    <dgm:pt modelId="{319FC27D-D00C-4332-8839-58122E4C3F08}">
      <dgm:prSet phldrT="[Text]"/>
      <dgm:spPr/>
      <dgm:t>
        <a:bodyPr/>
        <a:lstStyle/>
        <a:p>
          <a:r>
            <a:rPr lang="en-US" dirty="0"/>
            <a:t>KNN</a:t>
          </a:r>
        </a:p>
      </dgm:t>
    </dgm:pt>
    <dgm:pt modelId="{66EEF61F-224A-4B41-AC38-AEAAF4E85A14}" type="parTrans" cxnId="{B7735BC1-BE3B-4345-999D-69C4F705884A}">
      <dgm:prSet/>
      <dgm:spPr/>
      <dgm:t>
        <a:bodyPr/>
        <a:lstStyle/>
        <a:p>
          <a:endParaRPr lang="en-US"/>
        </a:p>
      </dgm:t>
    </dgm:pt>
    <dgm:pt modelId="{8B4B1A13-86CC-412D-8555-1F6D9F79423E}" type="sibTrans" cxnId="{B7735BC1-BE3B-4345-999D-69C4F705884A}">
      <dgm:prSet/>
      <dgm:spPr/>
      <dgm:t>
        <a:bodyPr/>
        <a:lstStyle/>
        <a:p>
          <a:endParaRPr lang="en-US"/>
        </a:p>
      </dgm:t>
    </dgm:pt>
    <dgm:pt modelId="{53BA0889-0B3A-40C8-9269-E9F5BD359222}">
      <dgm:prSet phldrT="[Text]"/>
      <dgm:spPr/>
      <dgm:t>
        <a:bodyPr/>
        <a:lstStyle/>
        <a:p>
          <a:r>
            <a:rPr lang="en-US" dirty="0"/>
            <a:t>Comparison:</a:t>
          </a:r>
          <a:br>
            <a:rPr lang="en-US" dirty="0"/>
          </a:br>
          <a:r>
            <a:rPr lang="en-US" dirty="0"/>
            <a:t>Accuracy</a:t>
          </a:r>
        </a:p>
      </dgm:t>
    </dgm:pt>
    <dgm:pt modelId="{CE1E8653-E22F-4939-B6E2-0E3575C3FA85}" type="parTrans" cxnId="{1E4E0DA6-22BD-45B6-A2BF-62DE7A3A761A}">
      <dgm:prSet/>
      <dgm:spPr/>
      <dgm:t>
        <a:bodyPr/>
        <a:lstStyle/>
        <a:p>
          <a:endParaRPr lang="en-US"/>
        </a:p>
      </dgm:t>
    </dgm:pt>
    <dgm:pt modelId="{121005F1-5F03-4AEA-8982-7560EF971C0F}" type="sibTrans" cxnId="{1E4E0DA6-22BD-45B6-A2BF-62DE7A3A761A}">
      <dgm:prSet/>
      <dgm:spPr/>
      <dgm:t>
        <a:bodyPr/>
        <a:lstStyle/>
        <a:p>
          <a:endParaRPr lang="en-US"/>
        </a:p>
      </dgm:t>
    </dgm:pt>
    <dgm:pt modelId="{315E8948-6F00-46E8-9F04-F13B2A2F042A}">
      <dgm:prSet phldrT="[Text]"/>
      <dgm:spPr/>
      <dgm:t>
        <a:bodyPr/>
        <a:lstStyle/>
        <a:p>
          <a:r>
            <a:rPr lang="en-US" dirty="0"/>
            <a:t>SVM</a:t>
          </a:r>
        </a:p>
      </dgm:t>
    </dgm:pt>
    <dgm:pt modelId="{F47E88A2-2E66-4B2C-A04A-637A34DAF376}" type="parTrans" cxnId="{96B16C4A-3FED-44CE-8E09-D7234144E0A2}">
      <dgm:prSet/>
      <dgm:spPr/>
      <dgm:t>
        <a:bodyPr/>
        <a:lstStyle/>
        <a:p>
          <a:endParaRPr lang="en-US"/>
        </a:p>
      </dgm:t>
    </dgm:pt>
    <dgm:pt modelId="{481F6D74-6EE0-4F2B-A97F-CE7A8E60AFC6}" type="sibTrans" cxnId="{96B16C4A-3FED-44CE-8E09-D7234144E0A2}">
      <dgm:prSet/>
      <dgm:spPr/>
      <dgm:t>
        <a:bodyPr/>
        <a:lstStyle/>
        <a:p>
          <a:endParaRPr lang="en-US"/>
        </a:p>
      </dgm:t>
    </dgm:pt>
    <dgm:pt modelId="{114B68F2-58CE-44D3-BB98-971F9D98B5C4}">
      <dgm:prSet phldrT="[Text]"/>
      <dgm:spPr/>
      <dgm:t>
        <a:bodyPr/>
        <a:lstStyle/>
        <a:p>
          <a:r>
            <a:rPr lang="en-US" dirty="0"/>
            <a:t>Decision Tree</a:t>
          </a:r>
        </a:p>
      </dgm:t>
    </dgm:pt>
    <dgm:pt modelId="{B4E2D510-5F63-478C-896C-204D0AEFCC82}" type="parTrans" cxnId="{1BB0641B-C514-45B9-88A8-7BBEFC75DE01}">
      <dgm:prSet/>
      <dgm:spPr/>
      <dgm:t>
        <a:bodyPr/>
        <a:lstStyle/>
        <a:p>
          <a:endParaRPr lang="en-US"/>
        </a:p>
      </dgm:t>
    </dgm:pt>
    <dgm:pt modelId="{76FC4ED3-8AD5-4AF0-8C38-B070FC97C2E8}" type="sibTrans" cxnId="{1BB0641B-C514-45B9-88A8-7BBEFC75DE01}">
      <dgm:prSet/>
      <dgm:spPr/>
      <dgm:t>
        <a:bodyPr/>
        <a:lstStyle/>
        <a:p>
          <a:endParaRPr lang="en-US"/>
        </a:p>
      </dgm:t>
    </dgm:pt>
    <dgm:pt modelId="{9CE87458-51EE-4803-A32B-D2B2BAA9174C}" type="pres">
      <dgm:prSet presAssocID="{86D6C3BE-4B71-4E65-A958-1B959272BDE1}" presName="Name0" presStyleCnt="0">
        <dgm:presLayoutVars>
          <dgm:chMax val="7"/>
          <dgm:dir/>
          <dgm:animOne val="branch"/>
        </dgm:presLayoutVars>
      </dgm:prSet>
      <dgm:spPr/>
    </dgm:pt>
    <dgm:pt modelId="{B0A433A9-DBF5-428F-A39A-E36C5C293329}" type="pres">
      <dgm:prSet presAssocID="{0267ED57-863C-48C5-8C75-04A2A93A0BD5}" presName="parTx1" presStyleLbl="node1" presStyleIdx="0" presStyleCnt="2" custLinFactNeighborX="-562" custLinFactNeighborY="-446"/>
      <dgm:spPr/>
    </dgm:pt>
    <dgm:pt modelId="{340FC080-AD69-4167-B114-A602D431ED4B}" type="pres">
      <dgm:prSet presAssocID="{0267ED57-863C-48C5-8C75-04A2A93A0BD5}" presName="spPre1" presStyleCnt="0"/>
      <dgm:spPr/>
    </dgm:pt>
    <dgm:pt modelId="{584B8DDC-B3A7-4AAB-A1B5-0CEA1908E987}" type="pres">
      <dgm:prSet presAssocID="{0267ED57-863C-48C5-8C75-04A2A93A0BD5}" presName="chLin1" presStyleCnt="0"/>
      <dgm:spPr/>
    </dgm:pt>
    <dgm:pt modelId="{A06FBA37-6334-4EB8-905D-75AD3F2DF80B}" type="pres">
      <dgm:prSet presAssocID="{370D00C5-5405-44B2-A91C-401A6CB1DFF8}" presName="Name11" presStyleLbl="parChTrans1D1" presStyleIdx="0" presStyleCnt="16"/>
      <dgm:spPr/>
    </dgm:pt>
    <dgm:pt modelId="{5A27A95D-65E2-4BD3-ACAA-5C8C2F2CAA32}" type="pres">
      <dgm:prSet presAssocID="{370D00C5-5405-44B2-A91C-401A6CB1DFF8}" presName="Name31" presStyleLbl="parChTrans1D1" presStyleIdx="1" presStyleCnt="16"/>
      <dgm:spPr/>
    </dgm:pt>
    <dgm:pt modelId="{7AE9721A-E2B9-4FB7-B8C9-B22E8BD7635B}" type="pres">
      <dgm:prSet presAssocID="{9BFF67DB-4E78-4C95-961B-F0027450D2CB}" presName="txAndLines1" presStyleCnt="0"/>
      <dgm:spPr/>
    </dgm:pt>
    <dgm:pt modelId="{1356D0C8-747E-4CDA-B375-30A2ACDF9E11}" type="pres">
      <dgm:prSet presAssocID="{9BFF67DB-4E78-4C95-961B-F0027450D2CB}" presName="anchor1" presStyleCnt="0"/>
      <dgm:spPr/>
    </dgm:pt>
    <dgm:pt modelId="{64BA1857-B017-4C3A-809D-DEBAE668CC60}" type="pres">
      <dgm:prSet presAssocID="{9BFF67DB-4E78-4C95-961B-F0027450D2CB}" presName="backup1" presStyleCnt="0"/>
      <dgm:spPr/>
    </dgm:pt>
    <dgm:pt modelId="{5AD97C6E-8A1B-43C3-A7A4-AD1F60EA83AD}" type="pres">
      <dgm:prSet presAssocID="{9BFF67DB-4E78-4C95-961B-F0027450D2CB}" presName="preLine1" presStyleLbl="parChTrans1D1" presStyleIdx="2" presStyleCnt="16"/>
      <dgm:spPr/>
    </dgm:pt>
    <dgm:pt modelId="{4480F23C-46BD-4F27-AEAE-2BFDFED6EB96}" type="pres">
      <dgm:prSet presAssocID="{9BFF67DB-4E78-4C95-961B-F0027450D2CB}" presName="desTx1" presStyleLbl="revTx" presStyleIdx="0" presStyleCnt="0">
        <dgm:presLayoutVars>
          <dgm:bulletEnabled val="1"/>
        </dgm:presLayoutVars>
      </dgm:prSet>
      <dgm:spPr/>
    </dgm:pt>
    <dgm:pt modelId="{03B71997-4AFD-4873-BEF0-87BBCF484270}" type="pres">
      <dgm:prSet presAssocID="{9BFF67DB-4E78-4C95-961B-F0027450D2CB}" presName="postLine1" presStyleLbl="parChTrans1D1" presStyleIdx="3" presStyleCnt="16"/>
      <dgm:spPr/>
    </dgm:pt>
    <dgm:pt modelId="{8B98A582-0E7F-4CF7-BFC9-684EC1A23DE8}" type="pres">
      <dgm:prSet presAssocID="{66EEF61F-224A-4B41-AC38-AEAAF4E85A14}" presName="Name11" presStyleLbl="parChTrans1D1" presStyleIdx="4" presStyleCnt="16"/>
      <dgm:spPr/>
    </dgm:pt>
    <dgm:pt modelId="{A3FF9FD9-3A72-4709-AFA5-EA3CC1E094EC}" type="pres">
      <dgm:prSet presAssocID="{66EEF61F-224A-4B41-AC38-AEAAF4E85A14}" presName="Name31" presStyleLbl="parChTrans1D1" presStyleIdx="5" presStyleCnt="16"/>
      <dgm:spPr/>
    </dgm:pt>
    <dgm:pt modelId="{4E5A31BF-8E92-40A2-A0FA-341D1B403247}" type="pres">
      <dgm:prSet presAssocID="{319FC27D-D00C-4332-8839-58122E4C3F08}" presName="txAndLines1" presStyleCnt="0"/>
      <dgm:spPr/>
    </dgm:pt>
    <dgm:pt modelId="{887FBBD7-7D9B-4793-B823-3C317526D06A}" type="pres">
      <dgm:prSet presAssocID="{319FC27D-D00C-4332-8839-58122E4C3F08}" presName="anchor1" presStyleCnt="0"/>
      <dgm:spPr/>
    </dgm:pt>
    <dgm:pt modelId="{3CDDF21D-C6B2-49DB-9D16-51D6CB4FA5A7}" type="pres">
      <dgm:prSet presAssocID="{319FC27D-D00C-4332-8839-58122E4C3F08}" presName="backup1" presStyleCnt="0"/>
      <dgm:spPr/>
    </dgm:pt>
    <dgm:pt modelId="{A380495A-C4FF-4A0A-9E01-72060CC520B1}" type="pres">
      <dgm:prSet presAssocID="{319FC27D-D00C-4332-8839-58122E4C3F08}" presName="preLine1" presStyleLbl="parChTrans1D1" presStyleIdx="6" presStyleCnt="16"/>
      <dgm:spPr/>
    </dgm:pt>
    <dgm:pt modelId="{6ECC0229-2DA6-4CD7-B15E-4EC7F5C7A829}" type="pres">
      <dgm:prSet presAssocID="{319FC27D-D00C-4332-8839-58122E4C3F08}" presName="desTx1" presStyleLbl="revTx" presStyleIdx="0" presStyleCnt="0">
        <dgm:presLayoutVars>
          <dgm:bulletEnabled val="1"/>
        </dgm:presLayoutVars>
      </dgm:prSet>
      <dgm:spPr/>
    </dgm:pt>
    <dgm:pt modelId="{38C72ED9-F85B-4A1D-B656-B06ED2F4A87C}" type="pres">
      <dgm:prSet presAssocID="{319FC27D-D00C-4332-8839-58122E4C3F08}" presName="postLine1" presStyleLbl="parChTrans1D1" presStyleIdx="7" presStyleCnt="16"/>
      <dgm:spPr/>
    </dgm:pt>
    <dgm:pt modelId="{82559C24-1927-4E32-B844-0EF8A3B2372F}" type="pres">
      <dgm:prSet presAssocID="{F47E88A2-2E66-4B2C-A04A-637A34DAF376}" presName="Name11" presStyleLbl="parChTrans1D1" presStyleIdx="8" presStyleCnt="16"/>
      <dgm:spPr/>
    </dgm:pt>
    <dgm:pt modelId="{E38BFFC2-2E56-4A6E-92B0-4C1B7E8849CA}" type="pres">
      <dgm:prSet presAssocID="{F47E88A2-2E66-4B2C-A04A-637A34DAF376}" presName="Name31" presStyleLbl="parChTrans1D1" presStyleIdx="9" presStyleCnt="16"/>
      <dgm:spPr/>
    </dgm:pt>
    <dgm:pt modelId="{F7A5E2F4-267E-49D7-A1AF-CA48052EBFE5}" type="pres">
      <dgm:prSet presAssocID="{315E8948-6F00-46E8-9F04-F13B2A2F042A}" presName="txAndLines1" presStyleCnt="0"/>
      <dgm:spPr/>
    </dgm:pt>
    <dgm:pt modelId="{C3F020CD-4E8F-44EE-A634-3726EF5CA414}" type="pres">
      <dgm:prSet presAssocID="{315E8948-6F00-46E8-9F04-F13B2A2F042A}" presName="anchor1" presStyleCnt="0"/>
      <dgm:spPr/>
    </dgm:pt>
    <dgm:pt modelId="{E58A289A-FDD5-4230-8FBE-01C3906328E0}" type="pres">
      <dgm:prSet presAssocID="{315E8948-6F00-46E8-9F04-F13B2A2F042A}" presName="backup1" presStyleCnt="0"/>
      <dgm:spPr/>
    </dgm:pt>
    <dgm:pt modelId="{65C6EF81-2873-47E5-8E69-AD305EBCCE17}" type="pres">
      <dgm:prSet presAssocID="{315E8948-6F00-46E8-9F04-F13B2A2F042A}" presName="preLine1" presStyleLbl="parChTrans1D1" presStyleIdx="10" presStyleCnt="16"/>
      <dgm:spPr/>
    </dgm:pt>
    <dgm:pt modelId="{1F325E61-E165-48D9-B341-10BC75AA8BE0}" type="pres">
      <dgm:prSet presAssocID="{315E8948-6F00-46E8-9F04-F13B2A2F042A}" presName="desTx1" presStyleLbl="revTx" presStyleIdx="0" presStyleCnt="0">
        <dgm:presLayoutVars>
          <dgm:bulletEnabled val="1"/>
        </dgm:presLayoutVars>
      </dgm:prSet>
      <dgm:spPr/>
    </dgm:pt>
    <dgm:pt modelId="{5481DD93-27BA-48A1-9103-6D04A8863740}" type="pres">
      <dgm:prSet presAssocID="{315E8948-6F00-46E8-9F04-F13B2A2F042A}" presName="postLine1" presStyleLbl="parChTrans1D1" presStyleIdx="11" presStyleCnt="16"/>
      <dgm:spPr/>
    </dgm:pt>
    <dgm:pt modelId="{FA78C12F-BD87-4E20-A1A8-487136A9BC9F}" type="pres">
      <dgm:prSet presAssocID="{B4E2D510-5F63-478C-896C-204D0AEFCC82}" presName="Name11" presStyleLbl="parChTrans1D1" presStyleIdx="12" presStyleCnt="16"/>
      <dgm:spPr/>
    </dgm:pt>
    <dgm:pt modelId="{77203536-0BAC-45AD-8698-82382387857F}" type="pres">
      <dgm:prSet presAssocID="{B4E2D510-5F63-478C-896C-204D0AEFCC82}" presName="Name31" presStyleLbl="parChTrans1D1" presStyleIdx="13" presStyleCnt="16"/>
      <dgm:spPr/>
    </dgm:pt>
    <dgm:pt modelId="{0937A060-32F3-4DFC-AF2E-62A76F0FF482}" type="pres">
      <dgm:prSet presAssocID="{114B68F2-58CE-44D3-BB98-971F9D98B5C4}" presName="txAndLines1" presStyleCnt="0"/>
      <dgm:spPr/>
    </dgm:pt>
    <dgm:pt modelId="{81D3C492-D057-4AEA-A874-00AE4B7DEA2A}" type="pres">
      <dgm:prSet presAssocID="{114B68F2-58CE-44D3-BB98-971F9D98B5C4}" presName="anchor1" presStyleCnt="0"/>
      <dgm:spPr/>
    </dgm:pt>
    <dgm:pt modelId="{E783D0FE-8A27-4681-B6CC-CBD2D0E5E1DB}" type="pres">
      <dgm:prSet presAssocID="{114B68F2-58CE-44D3-BB98-971F9D98B5C4}" presName="backup1" presStyleCnt="0"/>
      <dgm:spPr/>
    </dgm:pt>
    <dgm:pt modelId="{ED023B32-3F23-4AD4-91C5-387359F28B62}" type="pres">
      <dgm:prSet presAssocID="{114B68F2-58CE-44D3-BB98-971F9D98B5C4}" presName="preLine1" presStyleLbl="parChTrans1D1" presStyleIdx="14" presStyleCnt="16"/>
      <dgm:spPr/>
    </dgm:pt>
    <dgm:pt modelId="{31B979EC-BB07-4538-A687-BB81A25794CD}" type="pres">
      <dgm:prSet presAssocID="{114B68F2-58CE-44D3-BB98-971F9D98B5C4}" presName="desTx1" presStyleLbl="revTx" presStyleIdx="0" presStyleCnt="0">
        <dgm:presLayoutVars>
          <dgm:bulletEnabled val="1"/>
        </dgm:presLayoutVars>
      </dgm:prSet>
      <dgm:spPr/>
    </dgm:pt>
    <dgm:pt modelId="{85677B79-CBBE-4A74-815F-B6EA6952B068}" type="pres">
      <dgm:prSet presAssocID="{114B68F2-58CE-44D3-BB98-971F9D98B5C4}" presName="postLine1" presStyleLbl="parChTrans1D1" presStyleIdx="15" presStyleCnt="16"/>
      <dgm:spPr/>
    </dgm:pt>
    <dgm:pt modelId="{77C1C094-A517-4F6C-AE0C-3B2A22018CF2}" type="pres">
      <dgm:prSet presAssocID="{0267ED57-863C-48C5-8C75-04A2A93A0BD5}" presName="spPost1" presStyleCnt="0"/>
      <dgm:spPr/>
    </dgm:pt>
    <dgm:pt modelId="{43B6873D-E6BB-484F-8C22-489A994C4BE7}" type="pres">
      <dgm:prSet presAssocID="{53BA0889-0B3A-40C8-9269-E9F5BD359222}" presName="parTx2" presStyleLbl="node1" presStyleIdx="1" presStyleCnt="2"/>
      <dgm:spPr/>
    </dgm:pt>
  </dgm:ptLst>
  <dgm:cxnLst>
    <dgm:cxn modelId="{1BB0641B-C514-45B9-88A8-7BBEFC75DE01}" srcId="{0267ED57-863C-48C5-8C75-04A2A93A0BD5}" destId="{114B68F2-58CE-44D3-BB98-971F9D98B5C4}" srcOrd="3" destOrd="0" parTransId="{B4E2D510-5F63-478C-896C-204D0AEFCC82}" sibTransId="{76FC4ED3-8AD5-4AF0-8C38-B070FC97C2E8}"/>
    <dgm:cxn modelId="{B23B5B3F-6D35-494F-A594-AD981896DAF9}" type="presOf" srcId="{0267ED57-863C-48C5-8C75-04A2A93A0BD5}" destId="{B0A433A9-DBF5-428F-A39A-E36C5C293329}" srcOrd="0" destOrd="0" presId="urn:microsoft.com/office/officeart/2009/3/layout/SubStepProcess"/>
    <dgm:cxn modelId="{84239265-F372-4406-B0CE-51F554597DE3}" type="presOf" srcId="{53BA0889-0B3A-40C8-9269-E9F5BD359222}" destId="{43B6873D-E6BB-484F-8C22-489A994C4BE7}" srcOrd="0" destOrd="0" presId="urn:microsoft.com/office/officeart/2009/3/layout/SubStepProcess"/>
    <dgm:cxn modelId="{96B16C4A-3FED-44CE-8E09-D7234144E0A2}" srcId="{0267ED57-863C-48C5-8C75-04A2A93A0BD5}" destId="{315E8948-6F00-46E8-9F04-F13B2A2F042A}" srcOrd="2" destOrd="0" parTransId="{F47E88A2-2E66-4B2C-A04A-637A34DAF376}" sibTransId="{481F6D74-6EE0-4F2B-A97F-CE7A8E60AFC6}"/>
    <dgm:cxn modelId="{6E5FBF4E-5DF0-44AE-BF42-501696B7A72F}" type="presOf" srcId="{86D6C3BE-4B71-4E65-A958-1B959272BDE1}" destId="{9CE87458-51EE-4803-A32B-D2B2BAA9174C}" srcOrd="0" destOrd="0" presId="urn:microsoft.com/office/officeart/2009/3/layout/SubStepProcess"/>
    <dgm:cxn modelId="{17E6EE79-FBB8-4876-8934-79D05D553FA8}" type="presOf" srcId="{315E8948-6F00-46E8-9F04-F13B2A2F042A}" destId="{1F325E61-E165-48D9-B341-10BC75AA8BE0}" srcOrd="0" destOrd="0" presId="urn:microsoft.com/office/officeart/2009/3/layout/SubStepProcess"/>
    <dgm:cxn modelId="{050D0A98-FA5D-4C2E-ABD9-F98F83D745BB}" type="presOf" srcId="{9BFF67DB-4E78-4C95-961B-F0027450D2CB}" destId="{4480F23C-46BD-4F27-AEAE-2BFDFED6EB96}" srcOrd="0" destOrd="0" presId="urn:microsoft.com/office/officeart/2009/3/layout/SubStepProcess"/>
    <dgm:cxn modelId="{1E4E0DA6-22BD-45B6-A2BF-62DE7A3A761A}" srcId="{86D6C3BE-4B71-4E65-A958-1B959272BDE1}" destId="{53BA0889-0B3A-40C8-9269-E9F5BD359222}" srcOrd="1" destOrd="0" parTransId="{CE1E8653-E22F-4939-B6E2-0E3575C3FA85}" sibTransId="{121005F1-5F03-4AEA-8982-7560EF971C0F}"/>
    <dgm:cxn modelId="{9CD265BF-B91C-4098-B6F8-724A6A35F3A4}" type="presOf" srcId="{114B68F2-58CE-44D3-BB98-971F9D98B5C4}" destId="{31B979EC-BB07-4538-A687-BB81A25794CD}" srcOrd="0" destOrd="0" presId="urn:microsoft.com/office/officeart/2009/3/layout/SubStepProcess"/>
    <dgm:cxn modelId="{B7735BC1-BE3B-4345-999D-69C4F705884A}" srcId="{0267ED57-863C-48C5-8C75-04A2A93A0BD5}" destId="{319FC27D-D00C-4332-8839-58122E4C3F08}" srcOrd="1" destOrd="0" parTransId="{66EEF61F-224A-4B41-AC38-AEAAF4E85A14}" sibTransId="{8B4B1A13-86CC-412D-8555-1F6D9F79423E}"/>
    <dgm:cxn modelId="{EE2C57C6-7F33-42E1-B095-2D1AF888EBF1}" type="presOf" srcId="{319FC27D-D00C-4332-8839-58122E4C3F08}" destId="{6ECC0229-2DA6-4CD7-B15E-4EC7F5C7A829}" srcOrd="0" destOrd="0" presId="urn:microsoft.com/office/officeart/2009/3/layout/SubStepProcess"/>
    <dgm:cxn modelId="{AF6674EC-21E8-46E3-BCC2-C64BB6EAFC20}" srcId="{0267ED57-863C-48C5-8C75-04A2A93A0BD5}" destId="{9BFF67DB-4E78-4C95-961B-F0027450D2CB}" srcOrd="0" destOrd="0" parTransId="{370D00C5-5405-44B2-A91C-401A6CB1DFF8}" sibTransId="{06D5DA5E-2D59-4927-ACE1-77A67AF2A8CE}"/>
    <dgm:cxn modelId="{E26877FF-2669-4989-8DF1-86CEF7FD0904}" srcId="{86D6C3BE-4B71-4E65-A958-1B959272BDE1}" destId="{0267ED57-863C-48C5-8C75-04A2A93A0BD5}" srcOrd="0" destOrd="0" parTransId="{0C53C450-8BAD-427F-A7E4-126C6B8FB6F8}" sibTransId="{A0E41281-6C42-4056-8EBB-81052BCE9695}"/>
    <dgm:cxn modelId="{57D07544-32EF-4F9E-9FA2-A40B893C6941}" type="presParOf" srcId="{9CE87458-51EE-4803-A32B-D2B2BAA9174C}" destId="{B0A433A9-DBF5-428F-A39A-E36C5C293329}" srcOrd="0" destOrd="0" presId="urn:microsoft.com/office/officeart/2009/3/layout/SubStepProcess"/>
    <dgm:cxn modelId="{01BF90B8-ED23-4AAD-A31E-270239C05003}" type="presParOf" srcId="{9CE87458-51EE-4803-A32B-D2B2BAA9174C}" destId="{340FC080-AD69-4167-B114-A602D431ED4B}" srcOrd="1" destOrd="0" presId="urn:microsoft.com/office/officeart/2009/3/layout/SubStepProcess"/>
    <dgm:cxn modelId="{BFDA50A7-4C64-47F0-AC48-AD57A17D361B}" type="presParOf" srcId="{9CE87458-51EE-4803-A32B-D2B2BAA9174C}" destId="{584B8DDC-B3A7-4AAB-A1B5-0CEA1908E987}" srcOrd="2" destOrd="0" presId="urn:microsoft.com/office/officeart/2009/3/layout/SubStepProcess"/>
    <dgm:cxn modelId="{D658759D-A0A9-40C8-86E0-42FB8FEA8CB0}" type="presParOf" srcId="{584B8DDC-B3A7-4AAB-A1B5-0CEA1908E987}" destId="{A06FBA37-6334-4EB8-905D-75AD3F2DF80B}" srcOrd="0" destOrd="0" presId="urn:microsoft.com/office/officeart/2009/3/layout/SubStepProcess"/>
    <dgm:cxn modelId="{ACFACDE5-5236-4BCF-8010-EC5DB0EE29DC}" type="presParOf" srcId="{584B8DDC-B3A7-4AAB-A1B5-0CEA1908E987}" destId="{5A27A95D-65E2-4BD3-ACAA-5C8C2F2CAA32}" srcOrd="1" destOrd="0" presId="urn:microsoft.com/office/officeart/2009/3/layout/SubStepProcess"/>
    <dgm:cxn modelId="{F881A4F2-A48F-4A22-8DC7-A200B5FE65A7}" type="presParOf" srcId="{584B8DDC-B3A7-4AAB-A1B5-0CEA1908E987}" destId="{7AE9721A-E2B9-4FB7-B8C9-B22E8BD7635B}" srcOrd="2" destOrd="0" presId="urn:microsoft.com/office/officeart/2009/3/layout/SubStepProcess"/>
    <dgm:cxn modelId="{B64407A3-0813-4D81-9694-50E015D8AB41}" type="presParOf" srcId="{7AE9721A-E2B9-4FB7-B8C9-B22E8BD7635B}" destId="{1356D0C8-747E-4CDA-B375-30A2ACDF9E11}" srcOrd="0" destOrd="0" presId="urn:microsoft.com/office/officeart/2009/3/layout/SubStepProcess"/>
    <dgm:cxn modelId="{B20A4A7F-0830-4C8B-8A02-E4037739D468}" type="presParOf" srcId="{7AE9721A-E2B9-4FB7-B8C9-B22E8BD7635B}" destId="{64BA1857-B017-4C3A-809D-DEBAE668CC60}" srcOrd="1" destOrd="0" presId="urn:microsoft.com/office/officeart/2009/3/layout/SubStepProcess"/>
    <dgm:cxn modelId="{7F7E6EB4-19D4-4A42-9B95-A69F31903819}" type="presParOf" srcId="{7AE9721A-E2B9-4FB7-B8C9-B22E8BD7635B}" destId="{5AD97C6E-8A1B-43C3-A7A4-AD1F60EA83AD}" srcOrd="2" destOrd="0" presId="urn:microsoft.com/office/officeart/2009/3/layout/SubStepProcess"/>
    <dgm:cxn modelId="{AB003C24-A3B4-4E5E-BC93-E79FDA6E4640}" type="presParOf" srcId="{7AE9721A-E2B9-4FB7-B8C9-B22E8BD7635B}" destId="{4480F23C-46BD-4F27-AEAE-2BFDFED6EB96}" srcOrd="3" destOrd="0" presId="urn:microsoft.com/office/officeart/2009/3/layout/SubStepProcess"/>
    <dgm:cxn modelId="{3C05030D-E463-4085-877D-3B5F018A5B53}" type="presParOf" srcId="{7AE9721A-E2B9-4FB7-B8C9-B22E8BD7635B}" destId="{03B71997-4AFD-4873-BEF0-87BBCF484270}" srcOrd="4" destOrd="0" presId="urn:microsoft.com/office/officeart/2009/3/layout/SubStepProcess"/>
    <dgm:cxn modelId="{39D0CF44-8F9C-4996-B1A8-CB65442570BC}" type="presParOf" srcId="{584B8DDC-B3A7-4AAB-A1B5-0CEA1908E987}" destId="{8B98A582-0E7F-4CF7-BFC9-684EC1A23DE8}" srcOrd="3" destOrd="0" presId="urn:microsoft.com/office/officeart/2009/3/layout/SubStepProcess"/>
    <dgm:cxn modelId="{3FAD883B-DCB9-4A5C-BBEA-D2B7863609FE}" type="presParOf" srcId="{584B8DDC-B3A7-4AAB-A1B5-0CEA1908E987}" destId="{A3FF9FD9-3A72-4709-AFA5-EA3CC1E094EC}" srcOrd="4" destOrd="0" presId="urn:microsoft.com/office/officeart/2009/3/layout/SubStepProcess"/>
    <dgm:cxn modelId="{C7077EDC-B8B5-45F7-962D-EA11072C2512}" type="presParOf" srcId="{584B8DDC-B3A7-4AAB-A1B5-0CEA1908E987}" destId="{4E5A31BF-8E92-40A2-A0FA-341D1B403247}" srcOrd="5" destOrd="0" presId="urn:microsoft.com/office/officeart/2009/3/layout/SubStepProcess"/>
    <dgm:cxn modelId="{5556D31C-3368-4514-BD93-F766FAA6A8D6}" type="presParOf" srcId="{4E5A31BF-8E92-40A2-A0FA-341D1B403247}" destId="{887FBBD7-7D9B-4793-B823-3C317526D06A}" srcOrd="0" destOrd="0" presId="urn:microsoft.com/office/officeart/2009/3/layout/SubStepProcess"/>
    <dgm:cxn modelId="{8435679D-4A97-4591-962E-12A785B50AE7}" type="presParOf" srcId="{4E5A31BF-8E92-40A2-A0FA-341D1B403247}" destId="{3CDDF21D-C6B2-49DB-9D16-51D6CB4FA5A7}" srcOrd="1" destOrd="0" presId="urn:microsoft.com/office/officeart/2009/3/layout/SubStepProcess"/>
    <dgm:cxn modelId="{02D6EFE4-7D63-494A-BB9F-445F00D98956}" type="presParOf" srcId="{4E5A31BF-8E92-40A2-A0FA-341D1B403247}" destId="{A380495A-C4FF-4A0A-9E01-72060CC520B1}" srcOrd="2" destOrd="0" presId="urn:microsoft.com/office/officeart/2009/3/layout/SubStepProcess"/>
    <dgm:cxn modelId="{79F43148-C451-4810-B268-FF765F95D6E5}" type="presParOf" srcId="{4E5A31BF-8E92-40A2-A0FA-341D1B403247}" destId="{6ECC0229-2DA6-4CD7-B15E-4EC7F5C7A829}" srcOrd="3" destOrd="0" presId="urn:microsoft.com/office/officeart/2009/3/layout/SubStepProcess"/>
    <dgm:cxn modelId="{A3CCB30A-39CC-4452-A235-F518D9DA9C6B}" type="presParOf" srcId="{4E5A31BF-8E92-40A2-A0FA-341D1B403247}" destId="{38C72ED9-F85B-4A1D-B656-B06ED2F4A87C}" srcOrd="4" destOrd="0" presId="urn:microsoft.com/office/officeart/2009/3/layout/SubStepProcess"/>
    <dgm:cxn modelId="{B9CE0B4E-32AC-495D-B154-5FF97AF5132F}" type="presParOf" srcId="{584B8DDC-B3A7-4AAB-A1B5-0CEA1908E987}" destId="{82559C24-1927-4E32-B844-0EF8A3B2372F}" srcOrd="6" destOrd="0" presId="urn:microsoft.com/office/officeart/2009/3/layout/SubStepProcess"/>
    <dgm:cxn modelId="{9F7809D3-18EB-4D5E-9F5D-7BF9DA739E0A}" type="presParOf" srcId="{584B8DDC-B3A7-4AAB-A1B5-0CEA1908E987}" destId="{E38BFFC2-2E56-4A6E-92B0-4C1B7E8849CA}" srcOrd="7" destOrd="0" presId="urn:microsoft.com/office/officeart/2009/3/layout/SubStepProcess"/>
    <dgm:cxn modelId="{760B8470-F71E-4CB4-B35B-BC5902C5EF56}" type="presParOf" srcId="{584B8DDC-B3A7-4AAB-A1B5-0CEA1908E987}" destId="{F7A5E2F4-267E-49D7-A1AF-CA48052EBFE5}" srcOrd="8" destOrd="0" presId="urn:microsoft.com/office/officeart/2009/3/layout/SubStepProcess"/>
    <dgm:cxn modelId="{F5C48275-B55B-422E-8782-E4FA96A7D0C3}" type="presParOf" srcId="{F7A5E2F4-267E-49D7-A1AF-CA48052EBFE5}" destId="{C3F020CD-4E8F-44EE-A634-3726EF5CA414}" srcOrd="0" destOrd="0" presId="urn:microsoft.com/office/officeart/2009/3/layout/SubStepProcess"/>
    <dgm:cxn modelId="{E06AB9C7-620B-4EA1-9B93-E191BB67503B}" type="presParOf" srcId="{F7A5E2F4-267E-49D7-A1AF-CA48052EBFE5}" destId="{E58A289A-FDD5-4230-8FBE-01C3906328E0}" srcOrd="1" destOrd="0" presId="urn:microsoft.com/office/officeart/2009/3/layout/SubStepProcess"/>
    <dgm:cxn modelId="{D5B45639-3B79-4A24-BE28-F8242869FBEE}" type="presParOf" srcId="{F7A5E2F4-267E-49D7-A1AF-CA48052EBFE5}" destId="{65C6EF81-2873-47E5-8E69-AD305EBCCE17}" srcOrd="2" destOrd="0" presId="urn:microsoft.com/office/officeart/2009/3/layout/SubStepProcess"/>
    <dgm:cxn modelId="{7E2C9699-95FB-427B-BE29-747BE32F2238}" type="presParOf" srcId="{F7A5E2F4-267E-49D7-A1AF-CA48052EBFE5}" destId="{1F325E61-E165-48D9-B341-10BC75AA8BE0}" srcOrd="3" destOrd="0" presId="urn:microsoft.com/office/officeart/2009/3/layout/SubStepProcess"/>
    <dgm:cxn modelId="{44DAEF3A-71B4-43F6-BF5F-7D01E94AE186}" type="presParOf" srcId="{F7A5E2F4-267E-49D7-A1AF-CA48052EBFE5}" destId="{5481DD93-27BA-48A1-9103-6D04A8863740}" srcOrd="4" destOrd="0" presId="urn:microsoft.com/office/officeart/2009/3/layout/SubStepProcess"/>
    <dgm:cxn modelId="{6564BB60-A2F2-4AD6-9AC6-2EB3EABC7E0E}" type="presParOf" srcId="{584B8DDC-B3A7-4AAB-A1B5-0CEA1908E987}" destId="{FA78C12F-BD87-4E20-A1A8-487136A9BC9F}" srcOrd="9" destOrd="0" presId="urn:microsoft.com/office/officeart/2009/3/layout/SubStepProcess"/>
    <dgm:cxn modelId="{9389F7F6-7186-4084-ADD1-661F69371D9B}" type="presParOf" srcId="{584B8DDC-B3A7-4AAB-A1B5-0CEA1908E987}" destId="{77203536-0BAC-45AD-8698-82382387857F}" srcOrd="10" destOrd="0" presId="urn:microsoft.com/office/officeart/2009/3/layout/SubStepProcess"/>
    <dgm:cxn modelId="{2D8CA7CA-8038-4D6F-9FA7-DD55BD907715}" type="presParOf" srcId="{584B8DDC-B3A7-4AAB-A1B5-0CEA1908E987}" destId="{0937A060-32F3-4DFC-AF2E-62A76F0FF482}" srcOrd="11" destOrd="0" presId="urn:microsoft.com/office/officeart/2009/3/layout/SubStepProcess"/>
    <dgm:cxn modelId="{ADEED120-5AC8-4289-8094-0B8BE7534390}" type="presParOf" srcId="{0937A060-32F3-4DFC-AF2E-62A76F0FF482}" destId="{81D3C492-D057-4AEA-A874-00AE4B7DEA2A}" srcOrd="0" destOrd="0" presId="urn:microsoft.com/office/officeart/2009/3/layout/SubStepProcess"/>
    <dgm:cxn modelId="{C9299530-DD51-4B05-9DE6-3204523EC645}" type="presParOf" srcId="{0937A060-32F3-4DFC-AF2E-62A76F0FF482}" destId="{E783D0FE-8A27-4681-B6CC-CBD2D0E5E1DB}" srcOrd="1" destOrd="0" presId="urn:microsoft.com/office/officeart/2009/3/layout/SubStepProcess"/>
    <dgm:cxn modelId="{B680C389-D7CD-4633-A000-ECF23F9CE096}" type="presParOf" srcId="{0937A060-32F3-4DFC-AF2E-62A76F0FF482}" destId="{ED023B32-3F23-4AD4-91C5-387359F28B62}" srcOrd="2" destOrd="0" presId="urn:microsoft.com/office/officeart/2009/3/layout/SubStepProcess"/>
    <dgm:cxn modelId="{B13CE221-622A-46A0-8DE0-7D78F4667900}" type="presParOf" srcId="{0937A060-32F3-4DFC-AF2E-62A76F0FF482}" destId="{31B979EC-BB07-4538-A687-BB81A25794CD}" srcOrd="3" destOrd="0" presId="urn:microsoft.com/office/officeart/2009/3/layout/SubStepProcess"/>
    <dgm:cxn modelId="{C4DCF1CE-2396-4D73-A397-FBE5F8692BBD}" type="presParOf" srcId="{0937A060-32F3-4DFC-AF2E-62A76F0FF482}" destId="{85677B79-CBBE-4A74-815F-B6EA6952B068}" srcOrd="4" destOrd="0" presId="urn:microsoft.com/office/officeart/2009/3/layout/SubStepProcess"/>
    <dgm:cxn modelId="{2A4099C9-4ACD-4612-ABE4-60E0E2B92FDB}" type="presParOf" srcId="{9CE87458-51EE-4803-A32B-D2B2BAA9174C}" destId="{77C1C094-A517-4F6C-AE0C-3B2A22018CF2}" srcOrd="3" destOrd="0" presId="urn:microsoft.com/office/officeart/2009/3/layout/SubStepProcess"/>
    <dgm:cxn modelId="{24725A19-FD3E-4D1B-8C2C-4D4051742A0F}" type="presParOf" srcId="{9CE87458-51EE-4803-A32B-D2B2BAA9174C}" destId="{43B6873D-E6BB-484F-8C22-489A994C4BE7}" srcOrd="4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B51B18-5602-4CCF-9D1C-6F892F29AA1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ACBD35-8737-445D-BF2F-A76651DA1B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High success:</a:t>
          </a:r>
        </a:p>
      </dgm:t>
    </dgm:pt>
    <dgm:pt modelId="{70DF6E32-0573-4C73-8BD5-F723B409A9CA}" type="parTrans" cxnId="{C66A6453-1949-47D1-8E88-C0D2A4ED81F0}">
      <dgm:prSet/>
      <dgm:spPr/>
      <dgm:t>
        <a:bodyPr/>
        <a:lstStyle/>
        <a:p>
          <a:endParaRPr lang="en-US"/>
        </a:p>
      </dgm:t>
    </dgm:pt>
    <dgm:pt modelId="{511E747F-0D48-4E79-965F-A2E61801DA6E}" type="sibTrans" cxnId="{C66A6453-1949-47D1-8E88-C0D2A4ED81F0}">
      <dgm:prSet/>
      <dgm:spPr/>
      <dgm:t>
        <a:bodyPr/>
        <a:lstStyle/>
        <a:p>
          <a:endParaRPr lang="en-US"/>
        </a:p>
      </dgm:t>
    </dgm:pt>
    <dgm:pt modelId="{FCCBCB7E-5151-46EE-BE6B-FF9C51DBF44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Launch from KSC LC 39</a:t>
          </a:r>
        </a:p>
      </dgm:t>
    </dgm:pt>
    <dgm:pt modelId="{1616D47A-FD3D-4FF9-B740-046140442042}" type="parTrans" cxnId="{BDE029A1-334E-4F1F-89F1-10B29335B70D}">
      <dgm:prSet/>
      <dgm:spPr/>
      <dgm:t>
        <a:bodyPr/>
        <a:lstStyle/>
        <a:p>
          <a:endParaRPr lang="en-US"/>
        </a:p>
      </dgm:t>
    </dgm:pt>
    <dgm:pt modelId="{5B150178-9BD0-4A6A-AEB2-900AC96D93AC}" type="sibTrans" cxnId="{BDE029A1-334E-4F1F-89F1-10B29335B70D}">
      <dgm:prSet/>
      <dgm:spPr/>
      <dgm:t>
        <a:bodyPr/>
        <a:lstStyle/>
        <a:p>
          <a:endParaRPr lang="en-US"/>
        </a:p>
      </dgm:t>
    </dgm:pt>
    <dgm:pt modelId="{C7C88F4D-07D3-465E-A960-A0331D57DF1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Take a large payload</a:t>
          </a:r>
        </a:p>
      </dgm:t>
    </dgm:pt>
    <dgm:pt modelId="{F972911F-E9B6-46F1-8794-06A954C368B3}" type="parTrans" cxnId="{FE1E5F74-A271-4662-BE70-F1D2AFB2D06A}">
      <dgm:prSet/>
      <dgm:spPr/>
      <dgm:t>
        <a:bodyPr/>
        <a:lstStyle/>
        <a:p>
          <a:endParaRPr lang="en-US"/>
        </a:p>
      </dgm:t>
    </dgm:pt>
    <dgm:pt modelId="{F01ADE21-FE68-42D3-BAEF-69DA0B22A1B0}" type="sibTrans" cxnId="{FE1E5F74-A271-4662-BE70-F1D2AFB2D06A}">
      <dgm:prSet/>
      <dgm:spPr/>
      <dgm:t>
        <a:bodyPr/>
        <a:lstStyle/>
        <a:p>
          <a:endParaRPr lang="en-US"/>
        </a:p>
      </dgm:t>
    </dgm:pt>
    <dgm:pt modelId="{A17FDC67-B866-4DAE-8E10-BF5C828EE0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Launch into ES-L1, GEO, HEO, SSO</a:t>
          </a:r>
        </a:p>
      </dgm:t>
    </dgm:pt>
    <dgm:pt modelId="{EBA33EE9-BFCA-4147-8A8B-FE7AE176B886}" type="parTrans" cxnId="{27D43B08-D12D-4B1B-BA84-847CE37DE024}">
      <dgm:prSet/>
      <dgm:spPr/>
      <dgm:t>
        <a:bodyPr/>
        <a:lstStyle/>
        <a:p>
          <a:endParaRPr lang="en-US"/>
        </a:p>
      </dgm:t>
    </dgm:pt>
    <dgm:pt modelId="{6BEB52F1-01C4-4FDD-AA2F-67D09DF71FF4}" type="sibTrans" cxnId="{27D43B08-D12D-4B1B-BA84-847CE37DE024}">
      <dgm:prSet/>
      <dgm:spPr/>
      <dgm:t>
        <a:bodyPr/>
        <a:lstStyle/>
        <a:p>
          <a:endParaRPr lang="en-US"/>
        </a:p>
      </dgm:t>
    </dgm:pt>
    <dgm:pt modelId="{98ABB085-815A-440F-A28B-63DBF8C222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 can</a:t>
          </a:r>
          <a:br>
            <a:rPr lang="en-US" dirty="0"/>
          </a:br>
          <a:r>
            <a:rPr lang="en-US" dirty="0"/>
            <a:t> be improved:</a:t>
          </a:r>
        </a:p>
      </dgm:t>
    </dgm:pt>
    <dgm:pt modelId="{C03EA58B-7961-417D-B3DA-7E5D96FDC5FE}" type="parTrans" cxnId="{F5282A6A-3253-4AAF-AC50-56601F521629}">
      <dgm:prSet/>
      <dgm:spPr/>
      <dgm:t>
        <a:bodyPr/>
        <a:lstStyle/>
        <a:p>
          <a:endParaRPr lang="en-US"/>
        </a:p>
      </dgm:t>
    </dgm:pt>
    <dgm:pt modelId="{4E50B670-64FB-4849-85CD-5E648FD91F85}" type="sibTrans" cxnId="{F5282A6A-3253-4AAF-AC50-56601F521629}">
      <dgm:prSet/>
      <dgm:spPr/>
      <dgm:t>
        <a:bodyPr/>
        <a:lstStyle/>
        <a:p>
          <a:endParaRPr lang="en-US"/>
        </a:p>
      </dgm:t>
    </dgm:pt>
    <dgm:pt modelId="{72CDB3FA-5252-4A9C-9858-35A1072165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Mine failure causes (unstructured) from API data and categorize</a:t>
          </a:r>
        </a:p>
      </dgm:t>
    </dgm:pt>
    <dgm:pt modelId="{7150A3E0-C3FD-4577-AB30-353146C2B516}" type="parTrans" cxnId="{59EA842E-9351-4A9B-B143-BB05B76628B1}">
      <dgm:prSet/>
      <dgm:spPr/>
      <dgm:t>
        <a:bodyPr/>
        <a:lstStyle/>
        <a:p>
          <a:endParaRPr lang="en-US"/>
        </a:p>
      </dgm:t>
    </dgm:pt>
    <dgm:pt modelId="{DB288EDD-06CE-43EA-8368-A7DE92C93BFC}" type="sibTrans" cxnId="{59EA842E-9351-4A9B-B143-BB05B76628B1}">
      <dgm:prSet/>
      <dgm:spPr/>
      <dgm:t>
        <a:bodyPr/>
        <a:lstStyle/>
        <a:p>
          <a:endParaRPr lang="en-US"/>
        </a:p>
      </dgm:t>
    </dgm:pt>
    <dgm:pt modelId="{7AFCAB6C-12DD-464B-8E82-0E01627BBD5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Mine web searches of launch on a specific date to get more failure data. </a:t>
          </a:r>
        </a:p>
      </dgm:t>
    </dgm:pt>
    <dgm:pt modelId="{CBB520AC-6F48-49BC-908E-B357B20F9D4B}" type="parTrans" cxnId="{4FA8ECC1-0D9F-4E62-9457-B64AC92EDDAB}">
      <dgm:prSet/>
      <dgm:spPr/>
      <dgm:t>
        <a:bodyPr/>
        <a:lstStyle/>
        <a:p>
          <a:endParaRPr lang="en-US"/>
        </a:p>
      </dgm:t>
    </dgm:pt>
    <dgm:pt modelId="{159051E5-7622-4B25-AF3D-18D870B78ED4}" type="sibTrans" cxnId="{4FA8ECC1-0D9F-4E62-9457-B64AC92EDDAB}">
      <dgm:prSet/>
      <dgm:spPr/>
      <dgm:t>
        <a:bodyPr/>
        <a:lstStyle/>
        <a:p>
          <a:endParaRPr lang="en-US"/>
        </a:p>
      </dgm:t>
    </dgm:pt>
    <dgm:pt modelId="{13AE974A-9746-4376-A553-9A9780223A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Test/Remove Landing site variables</a:t>
          </a:r>
        </a:p>
      </dgm:t>
    </dgm:pt>
    <dgm:pt modelId="{5F01BCCD-3E4B-4F1C-9BE5-A185465B44F8}" type="parTrans" cxnId="{580BFC6B-4938-4245-87D6-24DB9FEBE71E}">
      <dgm:prSet/>
      <dgm:spPr/>
      <dgm:t>
        <a:bodyPr/>
        <a:lstStyle/>
        <a:p>
          <a:endParaRPr lang="en-US"/>
        </a:p>
      </dgm:t>
    </dgm:pt>
    <dgm:pt modelId="{7C3938D2-4C72-4F12-8D79-4CB33F588326}" type="sibTrans" cxnId="{580BFC6B-4938-4245-87D6-24DB9FEBE71E}">
      <dgm:prSet/>
      <dgm:spPr/>
      <dgm:t>
        <a:bodyPr/>
        <a:lstStyle/>
        <a:p>
          <a:endParaRPr lang="en-US"/>
        </a:p>
      </dgm:t>
    </dgm:pt>
    <dgm:pt modelId="{29903445-A024-4545-BCBA-4E1A493CD72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Reclassify </a:t>
          </a:r>
          <a:r>
            <a:rPr lang="en-US" sz="1800" dirty="0" err="1"/>
            <a:t>GridFins</a:t>
          </a:r>
          <a:r>
            <a:rPr lang="en-US" sz="1800" dirty="0"/>
            <a:t> to True(deployed), False(not deployed) and </a:t>
          </a:r>
        </a:p>
        <a:p>
          <a:pPr>
            <a:lnSpc>
              <a:spcPct val="100000"/>
            </a:lnSpc>
          </a:pPr>
          <a:r>
            <a:rPr lang="en-US" sz="1800" dirty="0"/>
            <a:t>None (when not tried to deploy, but failed mission)</a:t>
          </a:r>
        </a:p>
      </dgm:t>
    </dgm:pt>
    <dgm:pt modelId="{3C07C4BB-A456-4501-8C74-2226A5B235BC}" type="parTrans" cxnId="{DD76AEE7-540C-4128-91AD-A2DFEE3CC7A7}">
      <dgm:prSet/>
      <dgm:spPr/>
      <dgm:t>
        <a:bodyPr/>
        <a:lstStyle/>
        <a:p>
          <a:endParaRPr lang="en-US"/>
        </a:p>
      </dgm:t>
    </dgm:pt>
    <dgm:pt modelId="{5D69D543-E8C4-4628-A6D0-F708E6993A39}" type="sibTrans" cxnId="{DD76AEE7-540C-4128-91AD-A2DFEE3CC7A7}">
      <dgm:prSet/>
      <dgm:spPr/>
      <dgm:t>
        <a:bodyPr/>
        <a:lstStyle/>
        <a:p>
          <a:endParaRPr lang="en-US"/>
        </a:p>
      </dgm:t>
    </dgm:pt>
    <dgm:pt modelId="{FEE666B2-BF7D-4C75-991B-A6449D6571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dirty="0"/>
            <a:t>Best Model:</a:t>
          </a:r>
        </a:p>
      </dgm:t>
    </dgm:pt>
    <dgm:pt modelId="{98B33196-2BA2-4A2C-BF45-8D74CD436BCD}" type="parTrans" cxnId="{3F41764A-EB01-4780-AF48-B7332596A2EB}">
      <dgm:prSet/>
      <dgm:spPr/>
      <dgm:t>
        <a:bodyPr/>
        <a:lstStyle/>
        <a:p>
          <a:endParaRPr lang="en-US"/>
        </a:p>
      </dgm:t>
    </dgm:pt>
    <dgm:pt modelId="{1A8411C3-F997-4F33-8F8D-E716087D6BEA}" type="sibTrans" cxnId="{3F41764A-EB01-4780-AF48-B7332596A2EB}">
      <dgm:prSet/>
      <dgm:spPr/>
      <dgm:t>
        <a:bodyPr/>
        <a:lstStyle/>
        <a:p>
          <a:endParaRPr lang="en-US"/>
        </a:p>
      </dgm:t>
    </dgm:pt>
    <dgm:pt modelId="{8C24F537-7979-4E65-A5FD-6AA458E267C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Decision Tree</a:t>
          </a:r>
        </a:p>
      </dgm:t>
    </dgm:pt>
    <dgm:pt modelId="{671B591E-460B-4ABA-8418-1B3DBF4A2EFD}" type="parTrans" cxnId="{A48C682C-8416-42E2-BF37-BE641FD66ED4}">
      <dgm:prSet/>
      <dgm:spPr/>
      <dgm:t>
        <a:bodyPr/>
        <a:lstStyle/>
        <a:p>
          <a:endParaRPr lang="en-US"/>
        </a:p>
      </dgm:t>
    </dgm:pt>
    <dgm:pt modelId="{B1D10FDA-5190-4008-801A-75A2884F4A14}" type="sibTrans" cxnId="{A48C682C-8416-42E2-BF37-BE641FD66ED4}">
      <dgm:prSet/>
      <dgm:spPr/>
      <dgm:t>
        <a:bodyPr/>
        <a:lstStyle/>
        <a:p>
          <a:endParaRPr lang="en-US"/>
        </a:p>
      </dgm:t>
    </dgm:pt>
    <dgm:pt modelId="{1670B2C4-9138-4C1A-8428-C4FE375389CF}">
      <dgm:prSet/>
      <dgm:spPr/>
      <dgm:t>
        <a:bodyPr/>
        <a:lstStyle/>
        <a:p>
          <a:r>
            <a:rPr lang="en-US" sz="1800" dirty="0"/>
            <a:t>Gave insight into most important variables</a:t>
          </a:r>
        </a:p>
      </dgm:t>
    </dgm:pt>
    <dgm:pt modelId="{5603C2BA-B7D3-40E7-A61C-5A0CEA4C63D3}" type="parTrans" cxnId="{E1556735-FC6E-4A14-9306-6BAA9AC504A6}">
      <dgm:prSet/>
      <dgm:spPr/>
    </dgm:pt>
    <dgm:pt modelId="{335BB5FB-2CFB-4244-AD85-3D1E9FD9C54E}" type="sibTrans" cxnId="{E1556735-FC6E-4A14-9306-6BAA9AC504A6}">
      <dgm:prSet/>
      <dgm:spPr/>
    </dgm:pt>
    <dgm:pt modelId="{91D655A1-AEAD-4C05-828B-F8A44BC64374}" type="pres">
      <dgm:prSet presAssocID="{F5B51B18-5602-4CCF-9D1C-6F892F29AA10}" presName="root" presStyleCnt="0">
        <dgm:presLayoutVars>
          <dgm:dir/>
          <dgm:resizeHandles val="exact"/>
        </dgm:presLayoutVars>
      </dgm:prSet>
      <dgm:spPr/>
    </dgm:pt>
    <dgm:pt modelId="{3B270C02-02FF-4928-94B2-2586BCBE2F94}" type="pres">
      <dgm:prSet presAssocID="{10ACBD35-8737-445D-BF2F-A76651DA1B91}" presName="compNode" presStyleCnt="0"/>
      <dgm:spPr/>
    </dgm:pt>
    <dgm:pt modelId="{FCBDE898-5D6B-4724-A9D1-A9E25FE1756C}" type="pres">
      <dgm:prSet presAssocID="{10ACBD35-8737-445D-BF2F-A76651DA1B91}" presName="bgRect" presStyleLbl="bgShp" presStyleIdx="0" presStyleCnt="3"/>
      <dgm:spPr/>
    </dgm:pt>
    <dgm:pt modelId="{991D5CF4-4F81-423A-B89C-6105E9FE71B5}" type="pres">
      <dgm:prSet presAssocID="{10ACBD35-8737-445D-BF2F-A76651DA1B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84809602-9E7B-4A42-9641-13661A2F2750}" type="pres">
      <dgm:prSet presAssocID="{10ACBD35-8737-445D-BF2F-A76651DA1B91}" presName="spaceRect" presStyleCnt="0"/>
      <dgm:spPr/>
    </dgm:pt>
    <dgm:pt modelId="{50CBB212-F247-4104-BA14-456F83824B9A}" type="pres">
      <dgm:prSet presAssocID="{10ACBD35-8737-445D-BF2F-A76651DA1B91}" presName="parTx" presStyleLbl="revTx" presStyleIdx="0" presStyleCnt="6">
        <dgm:presLayoutVars>
          <dgm:chMax val="0"/>
          <dgm:chPref val="0"/>
        </dgm:presLayoutVars>
      </dgm:prSet>
      <dgm:spPr/>
    </dgm:pt>
    <dgm:pt modelId="{2FF0ADF7-76F4-4E81-9768-B8902AB72F93}" type="pres">
      <dgm:prSet presAssocID="{10ACBD35-8737-445D-BF2F-A76651DA1B91}" presName="desTx" presStyleLbl="revTx" presStyleIdx="1" presStyleCnt="6" custScaleX="119292" custLinFactNeighborX="-55348" custLinFactNeighborY="446">
        <dgm:presLayoutVars/>
      </dgm:prSet>
      <dgm:spPr/>
    </dgm:pt>
    <dgm:pt modelId="{4D59AFBA-E16A-49F8-82EB-F94C2E12DE81}" type="pres">
      <dgm:prSet presAssocID="{511E747F-0D48-4E79-965F-A2E61801DA6E}" presName="sibTrans" presStyleCnt="0"/>
      <dgm:spPr/>
    </dgm:pt>
    <dgm:pt modelId="{3838FFF9-4CDD-4999-BE20-017C379482F7}" type="pres">
      <dgm:prSet presAssocID="{FEE666B2-BF7D-4C75-991B-A6449D65712B}" presName="compNode" presStyleCnt="0"/>
      <dgm:spPr/>
    </dgm:pt>
    <dgm:pt modelId="{601920B4-3E0C-4F8E-B844-1ED381F64CAE}" type="pres">
      <dgm:prSet presAssocID="{FEE666B2-BF7D-4C75-991B-A6449D65712B}" presName="bgRect" presStyleLbl="bgShp" presStyleIdx="1" presStyleCnt="3"/>
      <dgm:spPr/>
    </dgm:pt>
    <dgm:pt modelId="{D08E0BD1-8708-4AF1-8526-5EE54D85F02B}" type="pres">
      <dgm:prSet presAssocID="{FEE666B2-BF7D-4C75-991B-A6449D65712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 with solid fill"/>
        </a:ext>
      </dgm:extLst>
    </dgm:pt>
    <dgm:pt modelId="{BC3F1851-B8C7-4F27-B176-09A573568754}" type="pres">
      <dgm:prSet presAssocID="{FEE666B2-BF7D-4C75-991B-A6449D65712B}" presName="spaceRect" presStyleCnt="0"/>
      <dgm:spPr/>
    </dgm:pt>
    <dgm:pt modelId="{113BC436-35E8-475A-B87F-30632DEDB97C}" type="pres">
      <dgm:prSet presAssocID="{FEE666B2-BF7D-4C75-991B-A6449D65712B}" presName="parTx" presStyleLbl="revTx" presStyleIdx="2" presStyleCnt="6">
        <dgm:presLayoutVars>
          <dgm:chMax val="0"/>
          <dgm:chPref val="0"/>
        </dgm:presLayoutVars>
      </dgm:prSet>
      <dgm:spPr/>
    </dgm:pt>
    <dgm:pt modelId="{C56E4214-3A7D-471B-9364-5E7B46A2BF55}" type="pres">
      <dgm:prSet presAssocID="{FEE666B2-BF7D-4C75-991B-A6449D65712B}" presName="desTx" presStyleLbl="revTx" presStyleIdx="3" presStyleCnt="6" custLinFactNeighborX="-61951" custLinFactNeighborY="714">
        <dgm:presLayoutVars/>
      </dgm:prSet>
      <dgm:spPr/>
    </dgm:pt>
    <dgm:pt modelId="{F0DB3CFE-D388-4D0D-91A4-20ACBD5475EA}" type="pres">
      <dgm:prSet presAssocID="{1A8411C3-F997-4F33-8F8D-E716087D6BEA}" presName="sibTrans" presStyleCnt="0"/>
      <dgm:spPr/>
    </dgm:pt>
    <dgm:pt modelId="{03F2F4DF-CB7C-479F-8BDA-A2840FE7FA07}" type="pres">
      <dgm:prSet presAssocID="{98ABB085-815A-440F-A28B-63DBF8C22221}" presName="compNode" presStyleCnt="0"/>
      <dgm:spPr/>
    </dgm:pt>
    <dgm:pt modelId="{F0689CFC-6FA8-4387-BB35-11D655858776}" type="pres">
      <dgm:prSet presAssocID="{98ABB085-815A-440F-A28B-63DBF8C22221}" presName="bgRect" presStyleLbl="bgShp" presStyleIdx="2" presStyleCnt="3" custScaleY="163524"/>
      <dgm:spPr/>
    </dgm:pt>
    <dgm:pt modelId="{C195E73A-CF23-4D9E-B6C0-C25729A22F48}" type="pres">
      <dgm:prSet presAssocID="{98ABB085-815A-440F-A28B-63DBF8C222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741FBA44-04B4-4F55-9C3C-5FCA81C87B0A}" type="pres">
      <dgm:prSet presAssocID="{98ABB085-815A-440F-A28B-63DBF8C22221}" presName="spaceRect" presStyleCnt="0"/>
      <dgm:spPr/>
    </dgm:pt>
    <dgm:pt modelId="{508CCB1A-A1C4-4742-AB61-1A2A8CE0B915}" type="pres">
      <dgm:prSet presAssocID="{98ABB085-815A-440F-A28B-63DBF8C22221}" presName="parTx" presStyleLbl="revTx" presStyleIdx="4" presStyleCnt="6">
        <dgm:presLayoutVars>
          <dgm:chMax val="0"/>
          <dgm:chPref val="0"/>
        </dgm:presLayoutVars>
      </dgm:prSet>
      <dgm:spPr/>
    </dgm:pt>
    <dgm:pt modelId="{977D4889-E5F9-4A70-BBC7-7B2BF8E9F8EB}" type="pres">
      <dgm:prSet presAssocID="{98ABB085-815A-440F-A28B-63DBF8C22221}" presName="desTx" presStyleLbl="revTx" presStyleIdx="5" presStyleCnt="6" custScaleX="229238" custScaleY="158928">
        <dgm:presLayoutVars/>
      </dgm:prSet>
      <dgm:spPr/>
    </dgm:pt>
  </dgm:ptLst>
  <dgm:cxnLst>
    <dgm:cxn modelId="{27D43B08-D12D-4B1B-BA84-847CE37DE024}" srcId="{10ACBD35-8737-445D-BF2F-A76651DA1B91}" destId="{A17FDC67-B866-4DAE-8E10-BF5C828EE0E8}" srcOrd="2" destOrd="0" parTransId="{EBA33EE9-BFCA-4147-8A8B-FE7AE176B886}" sibTransId="{6BEB52F1-01C4-4FDD-AA2F-67D09DF71FF4}"/>
    <dgm:cxn modelId="{03FB470F-6E0F-4672-897C-FC4F6A6DB9A3}" type="presOf" srcId="{13AE974A-9746-4376-A553-9A9780223A70}" destId="{977D4889-E5F9-4A70-BBC7-7B2BF8E9F8EB}" srcOrd="0" destOrd="2" presId="urn:microsoft.com/office/officeart/2018/2/layout/IconVerticalSolidList"/>
    <dgm:cxn modelId="{8B6C5219-CD5A-4AA8-BC43-5EEB21279494}" type="presOf" srcId="{1670B2C4-9138-4C1A-8428-C4FE375389CF}" destId="{C56E4214-3A7D-471B-9364-5E7B46A2BF55}" srcOrd="0" destOrd="1" presId="urn:microsoft.com/office/officeart/2018/2/layout/IconVerticalSolidList"/>
    <dgm:cxn modelId="{A48C682C-8416-42E2-BF37-BE641FD66ED4}" srcId="{FEE666B2-BF7D-4C75-991B-A6449D65712B}" destId="{8C24F537-7979-4E65-A5FD-6AA458E267C2}" srcOrd="0" destOrd="0" parTransId="{671B591E-460B-4ABA-8418-1B3DBF4A2EFD}" sibTransId="{B1D10FDA-5190-4008-801A-75A2884F4A14}"/>
    <dgm:cxn modelId="{59EA842E-9351-4A9B-B143-BB05B76628B1}" srcId="{98ABB085-815A-440F-A28B-63DBF8C22221}" destId="{72CDB3FA-5252-4A9C-9858-35A10721651F}" srcOrd="0" destOrd="0" parTransId="{7150A3E0-C3FD-4577-AB30-353146C2B516}" sibTransId="{DB288EDD-06CE-43EA-8368-A7DE92C93BFC}"/>
    <dgm:cxn modelId="{AA94FC2E-40AD-4F44-8A22-9E93AB85EB45}" type="presOf" srcId="{8C24F537-7979-4E65-A5FD-6AA458E267C2}" destId="{C56E4214-3A7D-471B-9364-5E7B46A2BF55}" srcOrd="0" destOrd="0" presId="urn:microsoft.com/office/officeart/2018/2/layout/IconVerticalSolidList"/>
    <dgm:cxn modelId="{E1556735-FC6E-4A14-9306-6BAA9AC504A6}" srcId="{8C24F537-7979-4E65-A5FD-6AA458E267C2}" destId="{1670B2C4-9138-4C1A-8428-C4FE375389CF}" srcOrd="0" destOrd="0" parTransId="{5603C2BA-B7D3-40E7-A61C-5A0CEA4C63D3}" sibTransId="{335BB5FB-2CFB-4244-AD85-3D1E9FD9C54E}"/>
    <dgm:cxn modelId="{8F1D545C-6FE0-4958-9857-C9C556808320}" type="presOf" srcId="{C7C88F4D-07D3-465E-A960-A0331D57DF14}" destId="{2FF0ADF7-76F4-4E81-9768-B8902AB72F93}" srcOrd="0" destOrd="1" presId="urn:microsoft.com/office/officeart/2018/2/layout/IconVerticalSolidList"/>
    <dgm:cxn modelId="{DB50BF5E-CDB2-4D57-A5EE-D0AEA973E9B5}" type="presOf" srcId="{A17FDC67-B866-4DAE-8E10-BF5C828EE0E8}" destId="{2FF0ADF7-76F4-4E81-9768-B8902AB72F93}" srcOrd="0" destOrd="2" presId="urn:microsoft.com/office/officeart/2018/2/layout/IconVerticalSolidList"/>
    <dgm:cxn modelId="{4BF9DB41-879E-4160-B8CF-7F6FE86E9F45}" type="presOf" srcId="{98ABB085-815A-440F-A28B-63DBF8C22221}" destId="{508CCB1A-A1C4-4742-AB61-1A2A8CE0B915}" srcOrd="0" destOrd="0" presId="urn:microsoft.com/office/officeart/2018/2/layout/IconVerticalSolidList"/>
    <dgm:cxn modelId="{A322C963-2BE0-4BA7-9D6E-A620C7FD0A9F}" type="presOf" srcId="{29903445-A024-4545-BCBA-4E1A493CD720}" destId="{977D4889-E5F9-4A70-BBC7-7B2BF8E9F8EB}" srcOrd="0" destOrd="3" presId="urn:microsoft.com/office/officeart/2018/2/layout/IconVerticalSolidList"/>
    <dgm:cxn modelId="{F5282A6A-3253-4AAF-AC50-56601F521629}" srcId="{F5B51B18-5602-4CCF-9D1C-6F892F29AA10}" destId="{98ABB085-815A-440F-A28B-63DBF8C22221}" srcOrd="2" destOrd="0" parTransId="{C03EA58B-7961-417D-B3DA-7E5D96FDC5FE}" sibTransId="{4E50B670-64FB-4849-85CD-5E648FD91F85}"/>
    <dgm:cxn modelId="{3F41764A-EB01-4780-AF48-B7332596A2EB}" srcId="{F5B51B18-5602-4CCF-9D1C-6F892F29AA10}" destId="{FEE666B2-BF7D-4C75-991B-A6449D65712B}" srcOrd="1" destOrd="0" parTransId="{98B33196-2BA2-4A2C-BF45-8D74CD436BCD}" sibTransId="{1A8411C3-F997-4F33-8F8D-E716087D6BEA}"/>
    <dgm:cxn modelId="{580BFC6B-4938-4245-87D6-24DB9FEBE71E}" srcId="{98ABB085-815A-440F-A28B-63DBF8C22221}" destId="{13AE974A-9746-4376-A553-9A9780223A70}" srcOrd="2" destOrd="0" parTransId="{5F01BCCD-3E4B-4F1C-9BE5-A185465B44F8}" sibTransId="{7C3938D2-4C72-4F12-8D79-4CB33F588326}"/>
    <dgm:cxn modelId="{24A05570-5672-42A5-A667-F9379F561C7C}" type="presOf" srcId="{7AFCAB6C-12DD-464B-8E82-0E01627BBD5D}" destId="{977D4889-E5F9-4A70-BBC7-7B2BF8E9F8EB}" srcOrd="0" destOrd="1" presId="urn:microsoft.com/office/officeart/2018/2/layout/IconVerticalSolidList"/>
    <dgm:cxn modelId="{C66A6453-1949-47D1-8E88-C0D2A4ED81F0}" srcId="{F5B51B18-5602-4CCF-9D1C-6F892F29AA10}" destId="{10ACBD35-8737-445D-BF2F-A76651DA1B91}" srcOrd="0" destOrd="0" parTransId="{70DF6E32-0573-4C73-8BD5-F723B409A9CA}" sibTransId="{511E747F-0D48-4E79-965F-A2E61801DA6E}"/>
    <dgm:cxn modelId="{D3A59153-7288-43C6-99CB-1D4B84236320}" type="presOf" srcId="{F5B51B18-5602-4CCF-9D1C-6F892F29AA10}" destId="{91D655A1-AEAD-4C05-828B-F8A44BC64374}" srcOrd="0" destOrd="0" presId="urn:microsoft.com/office/officeart/2018/2/layout/IconVerticalSolidList"/>
    <dgm:cxn modelId="{FE1E5F74-A271-4662-BE70-F1D2AFB2D06A}" srcId="{10ACBD35-8737-445D-BF2F-A76651DA1B91}" destId="{C7C88F4D-07D3-465E-A960-A0331D57DF14}" srcOrd="1" destOrd="0" parTransId="{F972911F-E9B6-46F1-8794-06A954C368B3}" sibTransId="{F01ADE21-FE68-42D3-BAEF-69DA0B22A1B0}"/>
    <dgm:cxn modelId="{6C51ED99-ECD2-431B-B600-F010782B408E}" type="presOf" srcId="{FEE666B2-BF7D-4C75-991B-A6449D65712B}" destId="{113BC436-35E8-475A-B87F-30632DEDB97C}" srcOrd="0" destOrd="0" presId="urn:microsoft.com/office/officeart/2018/2/layout/IconVerticalSolidList"/>
    <dgm:cxn modelId="{BDE029A1-334E-4F1F-89F1-10B29335B70D}" srcId="{10ACBD35-8737-445D-BF2F-A76651DA1B91}" destId="{FCCBCB7E-5151-46EE-BE6B-FF9C51DBF440}" srcOrd="0" destOrd="0" parTransId="{1616D47A-FD3D-4FF9-B740-046140442042}" sibTransId="{5B150178-9BD0-4A6A-AEB2-900AC96D93AC}"/>
    <dgm:cxn modelId="{997E94BE-F7DE-4D3E-8F05-245038CEA509}" type="presOf" srcId="{72CDB3FA-5252-4A9C-9858-35A10721651F}" destId="{977D4889-E5F9-4A70-BBC7-7B2BF8E9F8EB}" srcOrd="0" destOrd="0" presId="urn:microsoft.com/office/officeart/2018/2/layout/IconVerticalSolidList"/>
    <dgm:cxn modelId="{4FA8ECC1-0D9F-4E62-9457-B64AC92EDDAB}" srcId="{98ABB085-815A-440F-A28B-63DBF8C22221}" destId="{7AFCAB6C-12DD-464B-8E82-0E01627BBD5D}" srcOrd="1" destOrd="0" parTransId="{CBB520AC-6F48-49BC-908E-B357B20F9D4B}" sibTransId="{159051E5-7622-4B25-AF3D-18D870B78ED4}"/>
    <dgm:cxn modelId="{BF30FCDD-A9FD-412E-9CD4-39D29DD9CDEA}" type="presOf" srcId="{FCCBCB7E-5151-46EE-BE6B-FF9C51DBF440}" destId="{2FF0ADF7-76F4-4E81-9768-B8902AB72F93}" srcOrd="0" destOrd="0" presId="urn:microsoft.com/office/officeart/2018/2/layout/IconVerticalSolidList"/>
    <dgm:cxn modelId="{315295E0-DFC0-4A88-AA6B-0A0E5AA276C4}" type="presOf" srcId="{10ACBD35-8737-445D-BF2F-A76651DA1B91}" destId="{50CBB212-F247-4104-BA14-456F83824B9A}" srcOrd="0" destOrd="0" presId="urn:microsoft.com/office/officeart/2018/2/layout/IconVerticalSolidList"/>
    <dgm:cxn modelId="{DD76AEE7-540C-4128-91AD-A2DFEE3CC7A7}" srcId="{98ABB085-815A-440F-A28B-63DBF8C22221}" destId="{29903445-A024-4545-BCBA-4E1A493CD720}" srcOrd="3" destOrd="0" parTransId="{3C07C4BB-A456-4501-8C74-2226A5B235BC}" sibTransId="{5D69D543-E8C4-4628-A6D0-F708E6993A39}"/>
    <dgm:cxn modelId="{62B87DB4-CA25-48BC-A627-5B8984ABB36F}" type="presParOf" srcId="{91D655A1-AEAD-4C05-828B-F8A44BC64374}" destId="{3B270C02-02FF-4928-94B2-2586BCBE2F94}" srcOrd="0" destOrd="0" presId="urn:microsoft.com/office/officeart/2018/2/layout/IconVerticalSolidList"/>
    <dgm:cxn modelId="{C0DAE059-058B-44E7-A99D-842D7C82ED7C}" type="presParOf" srcId="{3B270C02-02FF-4928-94B2-2586BCBE2F94}" destId="{FCBDE898-5D6B-4724-A9D1-A9E25FE1756C}" srcOrd="0" destOrd="0" presId="urn:microsoft.com/office/officeart/2018/2/layout/IconVerticalSolidList"/>
    <dgm:cxn modelId="{56712971-9704-4559-95C2-FF902E7B3E07}" type="presParOf" srcId="{3B270C02-02FF-4928-94B2-2586BCBE2F94}" destId="{991D5CF4-4F81-423A-B89C-6105E9FE71B5}" srcOrd="1" destOrd="0" presId="urn:microsoft.com/office/officeart/2018/2/layout/IconVerticalSolidList"/>
    <dgm:cxn modelId="{A92133DF-A5EA-4A89-AE15-3CFCFA553383}" type="presParOf" srcId="{3B270C02-02FF-4928-94B2-2586BCBE2F94}" destId="{84809602-9E7B-4A42-9641-13661A2F2750}" srcOrd="2" destOrd="0" presId="urn:microsoft.com/office/officeart/2018/2/layout/IconVerticalSolidList"/>
    <dgm:cxn modelId="{6107C83E-DCAC-4EB8-A186-41EBB057B70A}" type="presParOf" srcId="{3B270C02-02FF-4928-94B2-2586BCBE2F94}" destId="{50CBB212-F247-4104-BA14-456F83824B9A}" srcOrd="3" destOrd="0" presId="urn:microsoft.com/office/officeart/2018/2/layout/IconVerticalSolidList"/>
    <dgm:cxn modelId="{7B280C69-3F82-43D9-8910-26ADEBCA5F70}" type="presParOf" srcId="{3B270C02-02FF-4928-94B2-2586BCBE2F94}" destId="{2FF0ADF7-76F4-4E81-9768-B8902AB72F93}" srcOrd="4" destOrd="0" presId="urn:microsoft.com/office/officeart/2018/2/layout/IconVerticalSolidList"/>
    <dgm:cxn modelId="{3718E268-79DE-4E4F-B4AB-38072B7CB634}" type="presParOf" srcId="{91D655A1-AEAD-4C05-828B-F8A44BC64374}" destId="{4D59AFBA-E16A-49F8-82EB-F94C2E12DE81}" srcOrd="1" destOrd="0" presId="urn:microsoft.com/office/officeart/2018/2/layout/IconVerticalSolidList"/>
    <dgm:cxn modelId="{36412C3D-B74C-4152-8719-6D668C4DEBD9}" type="presParOf" srcId="{91D655A1-AEAD-4C05-828B-F8A44BC64374}" destId="{3838FFF9-4CDD-4999-BE20-017C379482F7}" srcOrd="2" destOrd="0" presId="urn:microsoft.com/office/officeart/2018/2/layout/IconVerticalSolidList"/>
    <dgm:cxn modelId="{499979F2-C83B-450C-9585-3D6473CCF9A3}" type="presParOf" srcId="{3838FFF9-4CDD-4999-BE20-017C379482F7}" destId="{601920B4-3E0C-4F8E-B844-1ED381F64CAE}" srcOrd="0" destOrd="0" presId="urn:microsoft.com/office/officeart/2018/2/layout/IconVerticalSolidList"/>
    <dgm:cxn modelId="{02C1E85B-419E-47F0-B3B7-64B7DF62CB11}" type="presParOf" srcId="{3838FFF9-4CDD-4999-BE20-017C379482F7}" destId="{D08E0BD1-8708-4AF1-8526-5EE54D85F02B}" srcOrd="1" destOrd="0" presId="urn:microsoft.com/office/officeart/2018/2/layout/IconVerticalSolidList"/>
    <dgm:cxn modelId="{1A9C9739-9C76-47E6-8DF3-40AE52E3166D}" type="presParOf" srcId="{3838FFF9-4CDD-4999-BE20-017C379482F7}" destId="{BC3F1851-B8C7-4F27-B176-09A573568754}" srcOrd="2" destOrd="0" presId="urn:microsoft.com/office/officeart/2018/2/layout/IconVerticalSolidList"/>
    <dgm:cxn modelId="{50E9ACAA-0517-43E0-965F-D2533E17BD77}" type="presParOf" srcId="{3838FFF9-4CDD-4999-BE20-017C379482F7}" destId="{113BC436-35E8-475A-B87F-30632DEDB97C}" srcOrd="3" destOrd="0" presId="urn:microsoft.com/office/officeart/2018/2/layout/IconVerticalSolidList"/>
    <dgm:cxn modelId="{D1CAC3D6-DFB2-448A-8FDB-8F606400F852}" type="presParOf" srcId="{3838FFF9-4CDD-4999-BE20-017C379482F7}" destId="{C56E4214-3A7D-471B-9364-5E7B46A2BF55}" srcOrd="4" destOrd="0" presId="urn:microsoft.com/office/officeart/2018/2/layout/IconVerticalSolidList"/>
    <dgm:cxn modelId="{5A08E6AA-C563-4602-914C-C3DEF97EC80C}" type="presParOf" srcId="{91D655A1-AEAD-4C05-828B-F8A44BC64374}" destId="{F0DB3CFE-D388-4D0D-91A4-20ACBD5475EA}" srcOrd="3" destOrd="0" presId="urn:microsoft.com/office/officeart/2018/2/layout/IconVerticalSolidList"/>
    <dgm:cxn modelId="{A4EDDBBA-1EF9-4E02-B33C-BCC5266DE592}" type="presParOf" srcId="{91D655A1-AEAD-4C05-828B-F8A44BC64374}" destId="{03F2F4DF-CB7C-479F-8BDA-A2840FE7FA07}" srcOrd="4" destOrd="0" presId="urn:microsoft.com/office/officeart/2018/2/layout/IconVerticalSolidList"/>
    <dgm:cxn modelId="{E9E32038-BF9F-4933-ACEE-EF2BA28D9BEA}" type="presParOf" srcId="{03F2F4DF-CB7C-479F-8BDA-A2840FE7FA07}" destId="{F0689CFC-6FA8-4387-BB35-11D655858776}" srcOrd="0" destOrd="0" presId="urn:microsoft.com/office/officeart/2018/2/layout/IconVerticalSolidList"/>
    <dgm:cxn modelId="{9453F552-21B1-4609-BE1C-4879AA345792}" type="presParOf" srcId="{03F2F4DF-CB7C-479F-8BDA-A2840FE7FA07}" destId="{C195E73A-CF23-4D9E-B6C0-C25729A22F48}" srcOrd="1" destOrd="0" presId="urn:microsoft.com/office/officeart/2018/2/layout/IconVerticalSolidList"/>
    <dgm:cxn modelId="{22FAD890-2804-45F5-879A-CDEF95BFC64C}" type="presParOf" srcId="{03F2F4DF-CB7C-479F-8BDA-A2840FE7FA07}" destId="{741FBA44-04B4-4F55-9C3C-5FCA81C87B0A}" srcOrd="2" destOrd="0" presId="urn:microsoft.com/office/officeart/2018/2/layout/IconVerticalSolidList"/>
    <dgm:cxn modelId="{F7E091BF-A064-41D1-9D21-544F163C16DF}" type="presParOf" srcId="{03F2F4DF-CB7C-479F-8BDA-A2840FE7FA07}" destId="{508CCB1A-A1C4-4742-AB61-1A2A8CE0B915}" srcOrd="3" destOrd="0" presId="urn:microsoft.com/office/officeart/2018/2/layout/IconVerticalSolidList"/>
    <dgm:cxn modelId="{D72241DA-8097-4D2A-97C6-ED06B10EF39B}" type="presParOf" srcId="{03F2F4DF-CB7C-479F-8BDA-A2840FE7FA07}" destId="{977D4889-E5F9-4A70-BBC7-7B2BF8E9F8E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433A9-DBF5-428F-A39A-E36C5C293329}">
      <dsp:nvSpPr>
        <dsp:cNvPr id="0" name=""/>
        <dsp:cNvSpPr/>
      </dsp:nvSpPr>
      <dsp:spPr>
        <a:xfrm>
          <a:off x="0" y="1572154"/>
          <a:ext cx="2254249" cy="22542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Parameter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/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Cross. Val. Setup</a:t>
          </a:r>
        </a:p>
      </dsp:txBody>
      <dsp:txXfrm>
        <a:off x="330127" y="1902281"/>
        <a:ext cx="1593995" cy="1593995"/>
      </dsp:txXfrm>
    </dsp:sp>
    <dsp:sp modelId="{A06FBA37-6334-4EB8-905D-75AD3F2DF80B}">
      <dsp:nvSpPr>
        <dsp:cNvPr id="0" name=""/>
        <dsp:cNvSpPr/>
      </dsp:nvSpPr>
      <dsp:spPr>
        <a:xfrm rot="17406703">
          <a:off x="1801832" y="1771600"/>
          <a:ext cx="15842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8422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27A95D-65E2-4BD3-ACAA-5C8C2F2CAA32}">
      <dsp:nvSpPr>
        <dsp:cNvPr id="0" name=""/>
        <dsp:cNvSpPr/>
      </dsp:nvSpPr>
      <dsp:spPr>
        <a:xfrm rot="15006116">
          <a:off x="4736733" y="1776074"/>
          <a:ext cx="159159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159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97C6E-8A1B-43C3-A7A4-AD1F60EA83AD}">
      <dsp:nvSpPr>
        <dsp:cNvPr id="0" name=""/>
        <dsp:cNvSpPr/>
      </dsp:nvSpPr>
      <dsp:spPr>
        <a:xfrm>
          <a:off x="2866316" y="1027786"/>
          <a:ext cx="26349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0F23C-46BD-4F27-AEAE-2BFDFED6EB96}">
      <dsp:nvSpPr>
        <dsp:cNvPr id="0" name=""/>
        <dsp:cNvSpPr/>
      </dsp:nvSpPr>
      <dsp:spPr>
        <a:xfrm>
          <a:off x="3129807" y="467270"/>
          <a:ext cx="1868385" cy="112103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Logistic Regression</a:t>
          </a:r>
        </a:p>
      </dsp:txBody>
      <dsp:txXfrm>
        <a:off x="3129807" y="467270"/>
        <a:ext cx="1868385" cy="1121031"/>
      </dsp:txXfrm>
    </dsp:sp>
    <dsp:sp modelId="{03B71997-4AFD-4873-BEF0-87BBCF484270}">
      <dsp:nvSpPr>
        <dsp:cNvPr id="0" name=""/>
        <dsp:cNvSpPr/>
      </dsp:nvSpPr>
      <dsp:spPr>
        <a:xfrm>
          <a:off x="4998192" y="1027786"/>
          <a:ext cx="26349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8A582-0E7F-4CF7-BFC9-684EC1A23DE8}">
      <dsp:nvSpPr>
        <dsp:cNvPr id="0" name=""/>
        <dsp:cNvSpPr/>
      </dsp:nvSpPr>
      <dsp:spPr>
        <a:xfrm rot="19082004">
          <a:off x="2227629" y="2393773"/>
          <a:ext cx="73263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263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FF9FD9-3A72-4709-AFA5-EA3CC1E094EC}">
      <dsp:nvSpPr>
        <dsp:cNvPr id="0" name=""/>
        <dsp:cNvSpPr/>
      </dsp:nvSpPr>
      <dsp:spPr>
        <a:xfrm rot="13358555">
          <a:off x="5164327" y="2398247"/>
          <a:ext cx="73640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640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0495A-C4FF-4A0A-9E01-72060CC520B1}">
      <dsp:nvSpPr>
        <dsp:cNvPr id="0" name=""/>
        <dsp:cNvSpPr/>
      </dsp:nvSpPr>
      <dsp:spPr>
        <a:xfrm>
          <a:off x="2866316" y="2148817"/>
          <a:ext cx="26349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C0229-2DA6-4CD7-B15E-4EC7F5C7A829}">
      <dsp:nvSpPr>
        <dsp:cNvPr id="0" name=""/>
        <dsp:cNvSpPr/>
      </dsp:nvSpPr>
      <dsp:spPr>
        <a:xfrm>
          <a:off x="3129807" y="1588302"/>
          <a:ext cx="1868385" cy="112103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KNN</a:t>
          </a:r>
        </a:p>
      </dsp:txBody>
      <dsp:txXfrm>
        <a:off x="3129807" y="1588302"/>
        <a:ext cx="1868385" cy="1121031"/>
      </dsp:txXfrm>
    </dsp:sp>
    <dsp:sp modelId="{38C72ED9-F85B-4A1D-B656-B06ED2F4A87C}">
      <dsp:nvSpPr>
        <dsp:cNvPr id="0" name=""/>
        <dsp:cNvSpPr/>
      </dsp:nvSpPr>
      <dsp:spPr>
        <a:xfrm>
          <a:off x="4998192" y="2148817"/>
          <a:ext cx="26349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559C24-1927-4E32-B844-0EF8A3B2372F}">
      <dsp:nvSpPr>
        <dsp:cNvPr id="0" name=""/>
        <dsp:cNvSpPr/>
      </dsp:nvSpPr>
      <dsp:spPr>
        <a:xfrm rot="2579423">
          <a:off x="2221586" y="3015945"/>
          <a:ext cx="74472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472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8BFFC2-2E56-4A6E-92B0-4C1B7E8849CA}">
      <dsp:nvSpPr>
        <dsp:cNvPr id="0" name=""/>
        <dsp:cNvSpPr/>
      </dsp:nvSpPr>
      <dsp:spPr>
        <a:xfrm rot="8241445">
          <a:off x="5164327" y="3020419"/>
          <a:ext cx="73640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640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C6EF81-2873-47E5-8E69-AD305EBCCE17}">
      <dsp:nvSpPr>
        <dsp:cNvPr id="0" name=""/>
        <dsp:cNvSpPr/>
      </dsp:nvSpPr>
      <dsp:spPr>
        <a:xfrm>
          <a:off x="2866316" y="3269849"/>
          <a:ext cx="26349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325E61-E165-48D9-B341-10BC75AA8BE0}">
      <dsp:nvSpPr>
        <dsp:cNvPr id="0" name=""/>
        <dsp:cNvSpPr/>
      </dsp:nvSpPr>
      <dsp:spPr>
        <a:xfrm>
          <a:off x="3129807" y="2709333"/>
          <a:ext cx="1868385" cy="112103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SVM</a:t>
          </a:r>
        </a:p>
      </dsp:txBody>
      <dsp:txXfrm>
        <a:off x="3129807" y="2709333"/>
        <a:ext cx="1868385" cy="1121031"/>
      </dsp:txXfrm>
    </dsp:sp>
    <dsp:sp modelId="{5481DD93-27BA-48A1-9103-6D04A8863740}">
      <dsp:nvSpPr>
        <dsp:cNvPr id="0" name=""/>
        <dsp:cNvSpPr/>
      </dsp:nvSpPr>
      <dsp:spPr>
        <a:xfrm>
          <a:off x="4998192" y="3269849"/>
          <a:ext cx="26349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8C12F-BD87-4E20-A1A8-487136A9BC9F}">
      <dsp:nvSpPr>
        <dsp:cNvPr id="0" name=""/>
        <dsp:cNvSpPr/>
      </dsp:nvSpPr>
      <dsp:spPr>
        <a:xfrm rot="4206510">
          <a:off x="1793424" y="3638118"/>
          <a:ext cx="160104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0104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203536-0BAC-45AD-8698-82382387857F}">
      <dsp:nvSpPr>
        <dsp:cNvPr id="0" name=""/>
        <dsp:cNvSpPr/>
      </dsp:nvSpPr>
      <dsp:spPr>
        <a:xfrm rot="6593884">
          <a:off x="4736733" y="3642592"/>
          <a:ext cx="159159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159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023B32-3F23-4AD4-91C5-387359F28B62}">
      <dsp:nvSpPr>
        <dsp:cNvPr id="0" name=""/>
        <dsp:cNvSpPr/>
      </dsp:nvSpPr>
      <dsp:spPr>
        <a:xfrm>
          <a:off x="2866316" y="4390880"/>
          <a:ext cx="26349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B979EC-BB07-4538-A687-BB81A25794CD}">
      <dsp:nvSpPr>
        <dsp:cNvPr id="0" name=""/>
        <dsp:cNvSpPr/>
      </dsp:nvSpPr>
      <dsp:spPr>
        <a:xfrm>
          <a:off x="3129807" y="3830364"/>
          <a:ext cx="1868385" cy="112103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Decision Tree</a:t>
          </a:r>
        </a:p>
      </dsp:txBody>
      <dsp:txXfrm>
        <a:off x="3129807" y="3830364"/>
        <a:ext cx="1868385" cy="1121031"/>
      </dsp:txXfrm>
    </dsp:sp>
    <dsp:sp modelId="{85677B79-CBBE-4A74-815F-B6EA6952B068}">
      <dsp:nvSpPr>
        <dsp:cNvPr id="0" name=""/>
        <dsp:cNvSpPr/>
      </dsp:nvSpPr>
      <dsp:spPr>
        <a:xfrm>
          <a:off x="4998192" y="4390880"/>
          <a:ext cx="26349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B6873D-E6BB-484F-8C22-489A994C4BE7}">
      <dsp:nvSpPr>
        <dsp:cNvPr id="0" name=""/>
        <dsp:cNvSpPr/>
      </dsp:nvSpPr>
      <dsp:spPr>
        <a:xfrm>
          <a:off x="5870330" y="1582208"/>
          <a:ext cx="2254249" cy="22542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Comparison:</a:t>
          </a:r>
          <a:br>
            <a:rPr lang="en-US" sz="2300" kern="1200" dirty="0"/>
          </a:br>
          <a:r>
            <a:rPr lang="en-US" sz="2300" kern="1200" dirty="0"/>
            <a:t>Accuracy</a:t>
          </a:r>
        </a:p>
      </dsp:txBody>
      <dsp:txXfrm>
        <a:off x="6200457" y="1912335"/>
        <a:ext cx="1593995" cy="1593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DE898-5D6B-4724-A9D1-A9E25FE1756C}">
      <dsp:nvSpPr>
        <dsp:cNvPr id="0" name=""/>
        <dsp:cNvSpPr/>
      </dsp:nvSpPr>
      <dsp:spPr>
        <a:xfrm>
          <a:off x="-1544776" y="7486"/>
          <a:ext cx="10906173" cy="10486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1D5CF4-4F81-423A-B89C-6105E9FE71B5}">
      <dsp:nvSpPr>
        <dsp:cNvPr id="0" name=""/>
        <dsp:cNvSpPr/>
      </dsp:nvSpPr>
      <dsp:spPr>
        <a:xfrm>
          <a:off x="-1227564" y="243429"/>
          <a:ext cx="576750" cy="576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BB212-F247-4104-BA14-456F83824B9A}">
      <dsp:nvSpPr>
        <dsp:cNvPr id="0" name=""/>
        <dsp:cNvSpPr/>
      </dsp:nvSpPr>
      <dsp:spPr>
        <a:xfrm>
          <a:off x="-333601" y="7486"/>
          <a:ext cx="4907778" cy="1048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981" tIns="110981" rIns="110981" bIns="1109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High success:</a:t>
          </a:r>
        </a:p>
      </dsp:txBody>
      <dsp:txXfrm>
        <a:off x="-333601" y="7486"/>
        <a:ext cx="4907778" cy="1048636"/>
      </dsp:txXfrm>
    </dsp:sp>
    <dsp:sp modelId="{2FF0ADF7-76F4-4E81-9768-B8902AB72F93}">
      <dsp:nvSpPr>
        <dsp:cNvPr id="0" name=""/>
        <dsp:cNvSpPr/>
      </dsp:nvSpPr>
      <dsp:spPr>
        <a:xfrm>
          <a:off x="1464310" y="12163"/>
          <a:ext cx="5707944" cy="1048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981" tIns="110981" rIns="110981" bIns="11098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Launch from KSC LC 39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Take a large payload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Launch into ES-L1, GEO, HEO, SSO</a:t>
          </a:r>
        </a:p>
      </dsp:txBody>
      <dsp:txXfrm>
        <a:off x="1464310" y="12163"/>
        <a:ext cx="5707944" cy="1048636"/>
      </dsp:txXfrm>
    </dsp:sp>
    <dsp:sp modelId="{601920B4-3E0C-4F8E-B844-1ED381F64CAE}">
      <dsp:nvSpPr>
        <dsp:cNvPr id="0" name=""/>
        <dsp:cNvSpPr/>
      </dsp:nvSpPr>
      <dsp:spPr>
        <a:xfrm>
          <a:off x="-1544776" y="1318282"/>
          <a:ext cx="10906173" cy="10486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E0BD1-8708-4AF1-8526-5EE54D85F02B}">
      <dsp:nvSpPr>
        <dsp:cNvPr id="0" name=""/>
        <dsp:cNvSpPr/>
      </dsp:nvSpPr>
      <dsp:spPr>
        <a:xfrm>
          <a:off x="-1227564" y="1554225"/>
          <a:ext cx="576750" cy="576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3BC436-35E8-475A-B87F-30632DEDB97C}">
      <dsp:nvSpPr>
        <dsp:cNvPr id="0" name=""/>
        <dsp:cNvSpPr/>
      </dsp:nvSpPr>
      <dsp:spPr>
        <a:xfrm>
          <a:off x="-333601" y="1318282"/>
          <a:ext cx="4907778" cy="1048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981" tIns="110981" rIns="110981" bIns="1109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Best Model:</a:t>
          </a:r>
        </a:p>
      </dsp:txBody>
      <dsp:txXfrm>
        <a:off x="-333601" y="1318282"/>
        <a:ext cx="4907778" cy="1048636"/>
      </dsp:txXfrm>
    </dsp:sp>
    <dsp:sp modelId="{C56E4214-3A7D-471B-9364-5E7B46A2BF55}">
      <dsp:nvSpPr>
        <dsp:cNvPr id="0" name=""/>
        <dsp:cNvSpPr/>
      </dsp:nvSpPr>
      <dsp:spPr>
        <a:xfrm>
          <a:off x="1609913" y="1325769"/>
          <a:ext cx="4784851" cy="1048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981" tIns="110981" rIns="110981" bIns="11098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Decision Tree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Gave insight into most important variables</a:t>
          </a:r>
        </a:p>
      </dsp:txBody>
      <dsp:txXfrm>
        <a:off x="1609913" y="1325769"/>
        <a:ext cx="4784851" cy="1048636"/>
      </dsp:txXfrm>
    </dsp:sp>
    <dsp:sp modelId="{F0689CFC-6FA8-4387-BB35-11D655858776}">
      <dsp:nvSpPr>
        <dsp:cNvPr id="0" name=""/>
        <dsp:cNvSpPr/>
      </dsp:nvSpPr>
      <dsp:spPr>
        <a:xfrm>
          <a:off x="-1544776" y="2629078"/>
          <a:ext cx="10906173" cy="17147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95E73A-CF23-4D9E-B6C0-C25729A22F48}">
      <dsp:nvSpPr>
        <dsp:cNvPr id="0" name=""/>
        <dsp:cNvSpPr/>
      </dsp:nvSpPr>
      <dsp:spPr>
        <a:xfrm>
          <a:off x="-1227564" y="3198089"/>
          <a:ext cx="576750" cy="576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CCB1A-A1C4-4742-AB61-1A2A8CE0B915}">
      <dsp:nvSpPr>
        <dsp:cNvPr id="0" name=""/>
        <dsp:cNvSpPr/>
      </dsp:nvSpPr>
      <dsp:spPr>
        <a:xfrm>
          <a:off x="-333601" y="2962146"/>
          <a:ext cx="4907778" cy="1048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981" tIns="110981" rIns="110981" bIns="1109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Model can</a:t>
          </a:r>
          <a:br>
            <a:rPr lang="en-US" sz="2500" kern="1200" dirty="0"/>
          </a:br>
          <a:r>
            <a:rPr lang="en-US" sz="2500" kern="1200" dirty="0"/>
            <a:t> be improved:</a:t>
          </a:r>
        </a:p>
      </dsp:txBody>
      <dsp:txXfrm>
        <a:off x="-333601" y="2962146"/>
        <a:ext cx="4907778" cy="1048636"/>
      </dsp:txXfrm>
    </dsp:sp>
    <dsp:sp modelId="{977D4889-E5F9-4A70-BBC7-7B2BF8E9F8EB}">
      <dsp:nvSpPr>
        <dsp:cNvPr id="0" name=""/>
        <dsp:cNvSpPr/>
      </dsp:nvSpPr>
      <dsp:spPr>
        <a:xfrm>
          <a:off x="1482253" y="2653176"/>
          <a:ext cx="10968697" cy="1666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981" tIns="110981" rIns="110981" bIns="11098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Mine failure causes (unstructured) from API data and categorize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Mine web searches of launch on a specific date to get more failure data.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Test/Remove Landing site variables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Reclassify </a:t>
          </a:r>
          <a:r>
            <a:rPr lang="en-US" sz="1800" kern="1200" dirty="0" err="1"/>
            <a:t>GridFins</a:t>
          </a:r>
          <a:r>
            <a:rPr lang="en-US" sz="1800" kern="1200" dirty="0"/>
            <a:t> to True(deployed), False(not deployed) and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None (when not tried to deploy, but failed mission)</a:t>
          </a:r>
        </a:p>
      </dsp:txBody>
      <dsp:txXfrm>
        <a:off x="1482253" y="2653176"/>
        <a:ext cx="10968697" cy="16665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24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45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18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69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45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71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RIZnaMXTEU&amp;ab_channel=NAS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ARIZnaMXTEU&amp;ab_channel=NASA" TargetMode="External"/><Relationship Id="rId4" Type="http://schemas.openxmlformats.org/officeDocument/2006/relationships/hyperlink" Target="https://github.com/Spookperd/IBMCertificate/tree/main/Capstone%20Project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Dr. Stefan Coetzee</a:t>
            </a:r>
          </a:p>
          <a:p>
            <a:r>
              <a:rPr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8 April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F4181B9-9864-5D9C-1AA6-B1AC13CA4C69}"/>
              </a:ext>
            </a:extLst>
          </p:cNvPr>
          <p:cNvSpPr/>
          <p:nvPr/>
        </p:nvSpPr>
        <p:spPr>
          <a:xfrm>
            <a:off x="2723104" y="1478615"/>
            <a:ext cx="2130250" cy="10751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NaN</a:t>
            </a:r>
            <a:endParaRPr lang="en-US" sz="2000" dirty="0"/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2D5F4E42-D6EC-41F2-95F0-E0A2A03095B7}"/>
              </a:ext>
            </a:extLst>
          </p:cNvPr>
          <p:cNvSpPr/>
          <p:nvPr/>
        </p:nvSpPr>
        <p:spPr>
          <a:xfrm>
            <a:off x="2723104" y="2815072"/>
            <a:ext cx="2130250" cy="1075174"/>
          </a:xfrm>
          <a:prstGeom prst="homePlat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Target/Features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863F040A-A4EF-3718-AE96-6477456369C6}"/>
              </a:ext>
            </a:extLst>
          </p:cNvPr>
          <p:cNvSpPr/>
          <p:nvPr/>
        </p:nvSpPr>
        <p:spPr>
          <a:xfrm>
            <a:off x="2723104" y="5487986"/>
            <a:ext cx="2130250" cy="1075174"/>
          </a:xfrm>
          <a:prstGeom prst="homePlat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Std.</a:t>
            </a:r>
            <a:br>
              <a:rPr lang="en-US" sz="2000" dirty="0"/>
            </a:br>
            <a:r>
              <a:rPr lang="en-US" sz="2000" dirty="0"/>
              <a:t>Test/Train Split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3D2E3AE8-4F7B-AC75-9EA6-74B6FB7FAE36}"/>
              </a:ext>
            </a:extLst>
          </p:cNvPr>
          <p:cNvSpPr/>
          <p:nvPr/>
        </p:nvSpPr>
        <p:spPr>
          <a:xfrm>
            <a:off x="2723104" y="4151529"/>
            <a:ext cx="2130250" cy="10751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One Hot</a:t>
            </a:r>
            <a:br>
              <a:rPr lang="en-US" sz="2000" dirty="0"/>
            </a:br>
            <a:r>
              <a:rPr lang="en-US" sz="2000" dirty="0"/>
              <a:t>Encoding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25722-21A1-A0C4-5718-6E2578B31786}"/>
              </a:ext>
            </a:extLst>
          </p:cNvPr>
          <p:cNvSpPr/>
          <p:nvPr/>
        </p:nvSpPr>
        <p:spPr>
          <a:xfrm>
            <a:off x="770011" y="1478615"/>
            <a:ext cx="1953093" cy="10751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B7B054-8827-350B-6325-20D05B808506}"/>
              </a:ext>
            </a:extLst>
          </p:cNvPr>
          <p:cNvSpPr/>
          <p:nvPr/>
        </p:nvSpPr>
        <p:spPr>
          <a:xfrm>
            <a:off x="770011" y="2815072"/>
            <a:ext cx="1953093" cy="10751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B6589-B12E-A5BA-E327-9616B4E3182B}"/>
              </a:ext>
            </a:extLst>
          </p:cNvPr>
          <p:cNvSpPr/>
          <p:nvPr/>
        </p:nvSpPr>
        <p:spPr>
          <a:xfrm>
            <a:off x="770012" y="4151529"/>
            <a:ext cx="1953092" cy="10751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AE030-9374-C8EE-D8BC-A912ED4BDEE9}"/>
              </a:ext>
            </a:extLst>
          </p:cNvPr>
          <p:cNvSpPr/>
          <p:nvPr/>
        </p:nvSpPr>
        <p:spPr>
          <a:xfrm>
            <a:off x="770010" y="5487986"/>
            <a:ext cx="1953093" cy="10751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2BF4C0-524B-FD07-57FD-8F7350D552A3}"/>
              </a:ext>
            </a:extLst>
          </p:cNvPr>
          <p:cNvSpPr/>
          <p:nvPr/>
        </p:nvSpPr>
        <p:spPr>
          <a:xfrm>
            <a:off x="522514" y="1780066"/>
            <a:ext cx="914400" cy="472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9BFDD-731D-6E26-33CE-5806AC4DAA09}"/>
              </a:ext>
            </a:extLst>
          </p:cNvPr>
          <p:cNvSpPr/>
          <p:nvPr/>
        </p:nvSpPr>
        <p:spPr>
          <a:xfrm>
            <a:off x="522514" y="3116523"/>
            <a:ext cx="914400" cy="47227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ABA6FE-7750-8E6D-EDAA-17CBCE0FA4D4}"/>
              </a:ext>
            </a:extLst>
          </p:cNvPr>
          <p:cNvSpPr/>
          <p:nvPr/>
        </p:nvSpPr>
        <p:spPr>
          <a:xfrm>
            <a:off x="522514" y="4452980"/>
            <a:ext cx="914400" cy="472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BEAD75-7843-1D3F-FE5B-274A6624AF83}"/>
              </a:ext>
            </a:extLst>
          </p:cNvPr>
          <p:cNvSpPr/>
          <p:nvPr/>
        </p:nvSpPr>
        <p:spPr>
          <a:xfrm>
            <a:off x="522514" y="5789437"/>
            <a:ext cx="914400" cy="47227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BD71C61A-E445-67EB-E2A1-9380F2077DD1}"/>
              </a:ext>
            </a:extLst>
          </p:cNvPr>
          <p:cNvSpPr/>
          <p:nvPr/>
        </p:nvSpPr>
        <p:spPr>
          <a:xfrm rot="10800000">
            <a:off x="522514" y="6261709"/>
            <a:ext cx="247497" cy="165502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F41375B3-B64F-1DEA-5333-2DD4D13C7EF4}"/>
              </a:ext>
            </a:extLst>
          </p:cNvPr>
          <p:cNvSpPr/>
          <p:nvPr/>
        </p:nvSpPr>
        <p:spPr>
          <a:xfrm rot="10800000">
            <a:off x="522515" y="3588795"/>
            <a:ext cx="247497" cy="165502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62835F54-7C34-104E-EF7E-8FB2FFB82C60}"/>
              </a:ext>
            </a:extLst>
          </p:cNvPr>
          <p:cNvSpPr/>
          <p:nvPr/>
        </p:nvSpPr>
        <p:spPr>
          <a:xfrm rot="10800000">
            <a:off x="522515" y="4925252"/>
            <a:ext cx="247497" cy="165502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D4EFD737-3792-CDBA-0653-E609C0F6CA30}"/>
              </a:ext>
            </a:extLst>
          </p:cNvPr>
          <p:cNvSpPr/>
          <p:nvPr/>
        </p:nvSpPr>
        <p:spPr>
          <a:xfrm rot="10800000">
            <a:off x="522514" y="2253490"/>
            <a:ext cx="247497" cy="165502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7188C20A-17C7-26B1-DC50-CEEC3543A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88" y="1609853"/>
            <a:ext cx="812698" cy="812698"/>
          </a:xfrm>
          <a:prstGeom prst="rect">
            <a:avLst/>
          </a:prstGeom>
          <a:ln>
            <a:noFill/>
          </a:ln>
        </p:spPr>
      </p:pic>
      <p:pic>
        <p:nvPicPr>
          <p:cNvPr id="25" name="Graphic 24" descr="Bullseye with solid fill">
            <a:extLst>
              <a:ext uri="{FF2B5EF4-FFF2-40B4-BE49-F238E27FC236}">
                <a16:creationId xmlns:a16="http://schemas.microsoft.com/office/drawing/2014/main" id="{A07215F8-C503-D30B-4D7E-E5DA2CF7A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0088" y="2895459"/>
            <a:ext cx="914400" cy="914400"/>
          </a:xfrm>
          <a:prstGeom prst="rect">
            <a:avLst/>
          </a:prstGeom>
        </p:spPr>
      </p:pic>
      <p:pic>
        <p:nvPicPr>
          <p:cNvPr id="40" name="Graphic 39" descr="Binary with solid fill">
            <a:extLst>
              <a:ext uri="{FF2B5EF4-FFF2-40B4-BE49-F238E27FC236}">
                <a16:creationId xmlns:a16="http://schemas.microsoft.com/office/drawing/2014/main" id="{DB6DFBC4-0D2D-304B-B0EF-B2A5B17BC8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0088" y="4231916"/>
            <a:ext cx="9144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F1F0185-9EFD-F79E-97ED-7FDA9800FEF3}"/>
              </a:ext>
            </a:extLst>
          </p:cNvPr>
          <p:cNvSpPr txBox="1"/>
          <p:nvPr/>
        </p:nvSpPr>
        <p:spPr>
          <a:xfrm>
            <a:off x="4853354" y="1706393"/>
            <a:ext cx="536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LandingPad</a:t>
            </a:r>
            <a:r>
              <a:rPr lang="en-US" dirty="0"/>
              <a:t> column removed, 41 </a:t>
            </a:r>
            <a:r>
              <a:rPr lang="en-US" dirty="0" err="1"/>
              <a:t>NaN</a:t>
            </a:r>
            <a:r>
              <a:rPr lang="en-US" dirty="0"/>
              <a:t>. 5 missing Payload mass replaced with Mean(Payload mass).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7FBA92-1E18-B93C-29F5-229003864D04}"/>
              </a:ext>
            </a:extLst>
          </p:cNvPr>
          <p:cNvSpPr txBox="1"/>
          <p:nvPr/>
        </p:nvSpPr>
        <p:spPr>
          <a:xfrm>
            <a:off x="4853354" y="3013989"/>
            <a:ext cx="5365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Outcome is target variable, mapped to 0 and 1 in col. “Class”. Relevant feature data was selected.</a:t>
            </a:r>
          </a:p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09681D-1D49-3E78-52CA-6E7A3386E363}"/>
              </a:ext>
            </a:extLst>
          </p:cNvPr>
          <p:cNvSpPr txBox="1"/>
          <p:nvPr/>
        </p:nvSpPr>
        <p:spPr>
          <a:xfrm>
            <a:off x="4853354" y="4492697"/>
            <a:ext cx="536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Categorical Cols. Encoded to 0 or 1. Total encoded features = 83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9C8F47-316E-2B83-D07A-63F386FA3117}"/>
              </a:ext>
            </a:extLst>
          </p:cNvPr>
          <p:cNvSpPr txBox="1"/>
          <p:nvPr/>
        </p:nvSpPr>
        <p:spPr>
          <a:xfrm>
            <a:off x="4853354" y="5840907"/>
            <a:ext cx="536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Z-score standardization, TSS at 80/20%</a:t>
            </a:r>
          </a:p>
        </p:txBody>
      </p:sp>
      <p:pic>
        <p:nvPicPr>
          <p:cNvPr id="50" name="Graphic 49" descr="Harvey Balls 50% with solid fill">
            <a:extLst>
              <a:ext uri="{FF2B5EF4-FFF2-40B4-BE49-F238E27FC236}">
                <a16:creationId xmlns:a16="http://schemas.microsoft.com/office/drawing/2014/main" id="{DF3AB6C6-6400-479B-3190-C2A0D38AB7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9237" y="55683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Graphic 5" descr="Bar chart with solid fill">
            <a:extLst>
              <a:ext uri="{FF2B5EF4-FFF2-40B4-BE49-F238E27FC236}">
                <a16:creationId xmlns:a16="http://schemas.microsoft.com/office/drawing/2014/main" id="{AC85BA61-2DF9-30AB-6430-2566126F9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6404" y="2043158"/>
            <a:ext cx="2048400" cy="2048400"/>
          </a:xfrm>
          <a:prstGeom prst="rect">
            <a:avLst/>
          </a:prstGeom>
        </p:spPr>
      </p:pic>
      <p:pic>
        <p:nvPicPr>
          <p:cNvPr id="8" name="Graphic 7" descr="Upward trend with solid fill">
            <a:extLst>
              <a:ext uri="{FF2B5EF4-FFF2-40B4-BE49-F238E27FC236}">
                <a16:creationId xmlns:a16="http://schemas.microsoft.com/office/drawing/2014/main" id="{5CAE385F-5DF2-276B-72CF-83CEE4E7B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8364" y="2043158"/>
            <a:ext cx="2049206" cy="204920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B8309FB-A911-4A8A-70E6-EAEB06AA1BB6}"/>
              </a:ext>
            </a:extLst>
          </p:cNvPr>
          <p:cNvGrpSpPr/>
          <p:nvPr/>
        </p:nvGrpSpPr>
        <p:grpSpPr>
          <a:xfrm>
            <a:off x="8928166" y="2301073"/>
            <a:ext cx="1687553" cy="1473765"/>
            <a:chOff x="8386656" y="2899778"/>
            <a:chExt cx="1687553" cy="1473765"/>
          </a:xfrm>
          <a:solidFill>
            <a:srgbClr val="0948CB"/>
          </a:solidFill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B3E9860-9399-3626-687E-7ECF3F5070C2}"/>
                </a:ext>
              </a:extLst>
            </p:cNvPr>
            <p:cNvCxnSpPr>
              <a:cxnSpLocks/>
            </p:cNvCxnSpPr>
            <p:nvPr/>
          </p:nvCxnSpPr>
          <p:spPr>
            <a:xfrm>
              <a:off x="8454012" y="2899778"/>
              <a:ext cx="0" cy="1473765"/>
            </a:xfrm>
            <a:prstGeom prst="line">
              <a:avLst/>
            </a:prstGeom>
            <a:grpFill/>
            <a:ln w="139700">
              <a:solidFill>
                <a:srgbClr val="0B4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AFD01C-AECD-E639-1842-855EA3EDE3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6656" y="4327276"/>
              <a:ext cx="1687553" cy="2"/>
            </a:xfrm>
            <a:prstGeom prst="line">
              <a:avLst/>
            </a:prstGeom>
            <a:grpFill/>
            <a:ln w="139700">
              <a:solidFill>
                <a:srgbClr val="0B4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77DE043-535F-6CF6-9783-0227A0C461A3}"/>
                </a:ext>
              </a:extLst>
            </p:cNvPr>
            <p:cNvSpPr/>
            <p:nvPr/>
          </p:nvSpPr>
          <p:spPr>
            <a:xfrm>
              <a:off x="8785072" y="3002003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1EC220B-DD55-543B-9EBB-06812FE5AA6E}"/>
                </a:ext>
              </a:extLst>
            </p:cNvPr>
            <p:cNvSpPr/>
            <p:nvPr/>
          </p:nvSpPr>
          <p:spPr>
            <a:xfrm>
              <a:off x="8878413" y="3037918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9CE06F-86D7-BD97-EF05-E96ECD7A1419}"/>
                </a:ext>
              </a:extLst>
            </p:cNvPr>
            <p:cNvSpPr/>
            <p:nvPr/>
          </p:nvSpPr>
          <p:spPr>
            <a:xfrm>
              <a:off x="8923537" y="3332506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A1E8F62-2BBF-C5EF-4094-AF15188A2841}"/>
                </a:ext>
              </a:extLst>
            </p:cNvPr>
            <p:cNvSpPr/>
            <p:nvPr/>
          </p:nvSpPr>
          <p:spPr>
            <a:xfrm>
              <a:off x="9004427" y="3332506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F00B251-5AFC-0532-F66C-7F7E58FE7866}"/>
                </a:ext>
              </a:extLst>
            </p:cNvPr>
            <p:cNvSpPr/>
            <p:nvPr/>
          </p:nvSpPr>
          <p:spPr>
            <a:xfrm>
              <a:off x="9005936" y="3400203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458EA8-4C46-B280-45C4-175E62836F3C}"/>
                </a:ext>
              </a:extLst>
            </p:cNvPr>
            <p:cNvSpPr/>
            <p:nvPr/>
          </p:nvSpPr>
          <p:spPr>
            <a:xfrm>
              <a:off x="8764472" y="3723905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D9BD52-DF45-8901-1B4A-3F71EEEA587B}"/>
                </a:ext>
              </a:extLst>
            </p:cNvPr>
            <p:cNvSpPr/>
            <p:nvPr/>
          </p:nvSpPr>
          <p:spPr>
            <a:xfrm>
              <a:off x="9197069" y="3724923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CF11C2-DFD7-B204-7DB6-862E7FFD4A67}"/>
                </a:ext>
              </a:extLst>
            </p:cNvPr>
            <p:cNvSpPr/>
            <p:nvPr/>
          </p:nvSpPr>
          <p:spPr>
            <a:xfrm>
              <a:off x="9360174" y="3724923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36B9962-3421-41A2-6919-3037C34F5A96}"/>
                </a:ext>
              </a:extLst>
            </p:cNvPr>
            <p:cNvSpPr/>
            <p:nvPr/>
          </p:nvSpPr>
          <p:spPr>
            <a:xfrm>
              <a:off x="8881206" y="3002003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A88E86C-41F8-32D3-EE71-AFC5FD3915A9}"/>
                </a:ext>
              </a:extLst>
            </p:cNvPr>
            <p:cNvSpPr/>
            <p:nvPr/>
          </p:nvSpPr>
          <p:spPr>
            <a:xfrm>
              <a:off x="8922405" y="3989973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A45714-476F-5FFD-DE24-1DF08E1A8A17}"/>
                </a:ext>
              </a:extLst>
            </p:cNvPr>
            <p:cNvSpPr/>
            <p:nvPr/>
          </p:nvSpPr>
          <p:spPr>
            <a:xfrm>
              <a:off x="8962170" y="4051772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E0F91E2-150E-A0E8-B5F3-AA9FCF6AFC70}"/>
                </a:ext>
              </a:extLst>
            </p:cNvPr>
            <p:cNvSpPr/>
            <p:nvPr/>
          </p:nvSpPr>
          <p:spPr>
            <a:xfrm>
              <a:off x="9197070" y="3414001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AFF231B-8700-B483-01E4-330DAE9A4744}"/>
                </a:ext>
              </a:extLst>
            </p:cNvPr>
            <p:cNvSpPr/>
            <p:nvPr/>
          </p:nvSpPr>
          <p:spPr>
            <a:xfrm>
              <a:off x="8836988" y="4010573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CF19495-2581-0DE3-983D-39276802E048}"/>
              </a:ext>
            </a:extLst>
          </p:cNvPr>
          <p:cNvSpPr txBox="1"/>
          <p:nvPr/>
        </p:nvSpPr>
        <p:spPr>
          <a:xfrm>
            <a:off x="2009670" y="4091558"/>
            <a:ext cx="1426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Barplot</a:t>
            </a:r>
            <a:endParaRPr lang="en-US" b="1" dirty="0"/>
          </a:p>
          <a:p>
            <a:pPr algn="ctr"/>
            <a:r>
              <a:rPr lang="en-US" dirty="0"/>
              <a:t>Visually Compare values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Ex: Comparing models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8CE36-8E56-3FB9-8749-B9BA5B5CEC9F}"/>
              </a:ext>
            </a:extLst>
          </p:cNvPr>
          <p:cNvSpPr txBox="1"/>
          <p:nvPr/>
        </p:nvSpPr>
        <p:spPr>
          <a:xfrm>
            <a:off x="5216558" y="4092364"/>
            <a:ext cx="209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Time Series Plot</a:t>
            </a:r>
          </a:p>
          <a:p>
            <a:pPr algn="ctr"/>
            <a:r>
              <a:rPr lang="en-US" dirty="0"/>
              <a:t>See a variable’s trend over time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Ex: </a:t>
            </a:r>
          </a:p>
          <a:p>
            <a:pPr algn="ctr"/>
            <a:r>
              <a:rPr lang="en-US" dirty="0"/>
              <a:t>Success Rate over time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D55BB3-366B-784E-0527-A53DB1A5F253}"/>
              </a:ext>
            </a:extLst>
          </p:cNvPr>
          <p:cNvSpPr txBox="1"/>
          <p:nvPr/>
        </p:nvSpPr>
        <p:spPr>
          <a:xfrm>
            <a:off x="8713938" y="4133770"/>
            <a:ext cx="209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Categorical Plot</a:t>
            </a:r>
          </a:p>
          <a:p>
            <a:pPr algn="ctr"/>
            <a:r>
              <a:rPr lang="en-US" dirty="0"/>
              <a:t>Explore distribution of variable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Ex: </a:t>
            </a:r>
          </a:p>
          <a:p>
            <a:pPr algn="ctr"/>
            <a:r>
              <a:rPr lang="en-US" dirty="0"/>
              <a:t>Mission Outcome per Payload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Display the names of the unique launch sites in the space mission¶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Display 5 records where launch sites begin with the string 'CCA’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Date when the first successful landing outcome in ground pad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Names of the boosters success in drone ship and payload mass between 4000 and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4000" dirty="0">
              <a:solidFill>
                <a:schemeClr val="bg2">
                  <a:lumMod val="50000"/>
                </a:schemeClr>
              </a:solidFill>
              <a:latin typeface="Abadi" panose="020B06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090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8312" y="1806575"/>
            <a:ext cx="10515600" cy="398127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Booster versions which have carried the maximum payload mass.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Failed landing outcomes in drone ship, their booster versions, and launch site names for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Rank the count of landing outcomes (such as Failure (drone ship) or Success (ground pad)) between the date 2010-06-04 and 2017-03-20, in descending order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6894" y="1603346"/>
            <a:ext cx="8446477" cy="305908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– Show the location of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 – Cluster outcomes in a location, such as outcome per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– Clearly show distances and directions of points of interest.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– Show the positions and distances of points of interest.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649CAB6-281F-B2B7-B143-4A62DCD33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643" y="3888439"/>
            <a:ext cx="5457129" cy="253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Graphic 5" descr="Pie chart outline">
            <a:extLst>
              <a:ext uri="{FF2B5EF4-FFF2-40B4-BE49-F238E27FC236}">
                <a16:creationId xmlns:a16="http://schemas.microsoft.com/office/drawing/2014/main" id="{9A179FA0-FDF1-849B-0810-975CEDCEB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6215" y="1494637"/>
            <a:ext cx="2319495" cy="2319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60993A-D35D-34AE-832E-F85E263EE84B}"/>
              </a:ext>
            </a:extLst>
          </p:cNvPr>
          <p:cNvSpPr txBox="1"/>
          <p:nvPr/>
        </p:nvSpPr>
        <p:spPr>
          <a:xfrm>
            <a:off x="3692529" y="3668536"/>
            <a:ext cx="1426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Pie Chart</a:t>
            </a:r>
          </a:p>
          <a:p>
            <a:pPr algn="ctr"/>
            <a:r>
              <a:rPr lang="en-US" dirty="0"/>
              <a:t>Compare relative values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Ex: </a:t>
            </a:r>
          </a:p>
          <a:p>
            <a:pPr algn="ctr"/>
            <a:r>
              <a:rPr lang="en-US" dirty="0"/>
              <a:t>Highest Success rates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912306-E6B7-5680-48F0-35482F5D0ED0}"/>
              </a:ext>
            </a:extLst>
          </p:cNvPr>
          <p:cNvGrpSpPr/>
          <p:nvPr/>
        </p:nvGrpSpPr>
        <p:grpSpPr>
          <a:xfrm>
            <a:off x="7240613" y="1927551"/>
            <a:ext cx="1687553" cy="1473765"/>
            <a:chOff x="8386656" y="2909826"/>
            <a:chExt cx="1687553" cy="1473765"/>
          </a:xfrm>
          <a:solidFill>
            <a:srgbClr val="0948CB"/>
          </a:solidFill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FE0D92-53AC-37FF-C71F-4E2F8847A288}"/>
                </a:ext>
              </a:extLst>
            </p:cNvPr>
            <p:cNvCxnSpPr>
              <a:cxnSpLocks/>
            </p:cNvCxnSpPr>
            <p:nvPr/>
          </p:nvCxnSpPr>
          <p:spPr>
            <a:xfrm>
              <a:off x="8464060" y="2909826"/>
              <a:ext cx="0" cy="1473765"/>
            </a:xfrm>
            <a:prstGeom prst="line">
              <a:avLst/>
            </a:prstGeom>
            <a:grpFill/>
            <a:ln w="139700">
              <a:solidFill>
                <a:srgbClr val="0B4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A5E1B9-DBCA-2DA0-B54E-692833F26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6656" y="4327276"/>
              <a:ext cx="1687553" cy="2"/>
            </a:xfrm>
            <a:prstGeom prst="line">
              <a:avLst/>
            </a:prstGeom>
            <a:grpFill/>
            <a:ln w="139700">
              <a:solidFill>
                <a:srgbClr val="0B4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7DFA5A-8915-1BE2-0278-14613E70D976}"/>
                </a:ext>
              </a:extLst>
            </p:cNvPr>
            <p:cNvSpPr/>
            <p:nvPr/>
          </p:nvSpPr>
          <p:spPr>
            <a:xfrm>
              <a:off x="9238269" y="3850039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78D1C2-454C-3878-BE74-88F1AEF21F60}"/>
                </a:ext>
              </a:extLst>
            </p:cNvPr>
            <p:cNvSpPr/>
            <p:nvPr/>
          </p:nvSpPr>
          <p:spPr>
            <a:xfrm>
              <a:off x="8878413" y="3037918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F0F3ABF-9C09-8BE2-D50A-1C9D9DFC6CCD}"/>
                </a:ext>
              </a:extLst>
            </p:cNvPr>
            <p:cNvSpPr/>
            <p:nvPr/>
          </p:nvSpPr>
          <p:spPr>
            <a:xfrm>
              <a:off x="8923537" y="3332506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50B574-BAB2-ADF4-6900-281AD0CCEC70}"/>
                </a:ext>
              </a:extLst>
            </p:cNvPr>
            <p:cNvSpPr/>
            <p:nvPr/>
          </p:nvSpPr>
          <p:spPr>
            <a:xfrm>
              <a:off x="9004427" y="3332506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8A1873-B892-6AEF-2425-0827F55C874D}"/>
                </a:ext>
              </a:extLst>
            </p:cNvPr>
            <p:cNvSpPr/>
            <p:nvPr/>
          </p:nvSpPr>
          <p:spPr>
            <a:xfrm>
              <a:off x="9051767" y="3595461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97AF7B-F06D-6968-D415-CCFA272FD68A}"/>
                </a:ext>
              </a:extLst>
            </p:cNvPr>
            <p:cNvSpPr/>
            <p:nvPr/>
          </p:nvSpPr>
          <p:spPr>
            <a:xfrm>
              <a:off x="8764472" y="3723905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73A6210-8ADA-C3B9-4170-65B4B688BDCB}"/>
                </a:ext>
              </a:extLst>
            </p:cNvPr>
            <p:cNvSpPr/>
            <p:nvPr/>
          </p:nvSpPr>
          <p:spPr>
            <a:xfrm>
              <a:off x="9524262" y="3973434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593602-3617-F4AE-FC00-D26BC7EED1D1}"/>
                </a:ext>
              </a:extLst>
            </p:cNvPr>
            <p:cNvSpPr/>
            <p:nvPr/>
          </p:nvSpPr>
          <p:spPr>
            <a:xfrm>
              <a:off x="9602109" y="3372802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869DACF-750A-B143-2AD0-E0DABC475C51}"/>
                </a:ext>
              </a:extLst>
            </p:cNvPr>
            <p:cNvSpPr/>
            <p:nvPr/>
          </p:nvSpPr>
          <p:spPr>
            <a:xfrm>
              <a:off x="9325511" y="3164179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4B33FA-E18B-8B18-62B9-70111770F16E}"/>
                </a:ext>
              </a:extLst>
            </p:cNvPr>
            <p:cNvSpPr/>
            <p:nvPr/>
          </p:nvSpPr>
          <p:spPr>
            <a:xfrm>
              <a:off x="8922405" y="3989973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CB12042-C7EF-49F4-DD76-97CDACB50AEE}"/>
                </a:ext>
              </a:extLst>
            </p:cNvPr>
            <p:cNvSpPr/>
            <p:nvPr/>
          </p:nvSpPr>
          <p:spPr>
            <a:xfrm>
              <a:off x="8962170" y="4051772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8F1850F-F7D5-8E94-7B34-23854E076431}"/>
                </a:ext>
              </a:extLst>
            </p:cNvPr>
            <p:cNvSpPr/>
            <p:nvPr/>
          </p:nvSpPr>
          <p:spPr>
            <a:xfrm>
              <a:off x="9197070" y="3414001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5720970-7E55-F65B-C077-BED164078729}"/>
                </a:ext>
              </a:extLst>
            </p:cNvPr>
            <p:cNvSpPr/>
            <p:nvPr/>
          </p:nvSpPr>
          <p:spPr>
            <a:xfrm>
              <a:off x="8836988" y="4010573"/>
              <a:ext cx="41199" cy="41199"/>
            </a:xfrm>
            <a:prstGeom prst="ellipse">
              <a:avLst/>
            </a:prstGeom>
            <a:grpFill/>
            <a:ln w="38100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E7778F1-8FFB-9167-2CB5-43141AD10ADE}"/>
              </a:ext>
            </a:extLst>
          </p:cNvPr>
          <p:cNvSpPr txBox="1"/>
          <p:nvPr/>
        </p:nvSpPr>
        <p:spPr>
          <a:xfrm>
            <a:off x="7005786" y="3700878"/>
            <a:ext cx="209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Interactive Scatter Plot</a:t>
            </a:r>
          </a:p>
          <a:p>
            <a:pPr algn="ctr"/>
            <a:r>
              <a:rPr lang="en-US" dirty="0"/>
              <a:t>Explore distribution of variable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Ex: </a:t>
            </a:r>
          </a:p>
          <a:p>
            <a:pPr algn="ctr"/>
            <a:r>
              <a:rPr lang="en-US" dirty="0"/>
              <a:t>Mission Outcome per Payload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(Models)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0650996-CF89-CA04-65AA-20CFC3659F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7768710"/>
              </p:ext>
            </p:extLst>
          </p:nvPr>
        </p:nvGraphicFramePr>
        <p:xfrm>
          <a:off x="2423886" y="100854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</a:t>
            </a:r>
            <a:r>
              <a:rPr lang="en-US" sz="3500" dirty="0">
                <a:solidFill>
                  <a:srgbClr val="0B49CB"/>
                </a:solidFill>
                <a:latin typeface="Lucida Console" panose="020B0609040504020204" pitchFamily="49" charset="0"/>
              </a:rPr>
              <a:t>Parameters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BC2BAB-E79E-25AE-26AE-B89C47E89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342825"/>
              </p:ext>
            </p:extLst>
          </p:nvPr>
        </p:nvGraphicFramePr>
        <p:xfrm>
          <a:off x="1288422" y="2215606"/>
          <a:ext cx="9744668" cy="300905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236760">
                  <a:extLst>
                    <a:ext uri="{9D8B030D-6E8A-4147-A177-3AD203B41FA5}">
                      <a16:colId xmlns:a16="http://schemas.microsoft.com/office/drawing/2014/main" val="2077642141"/>
                    </a:ext>
                  </a:extLst>
                </a:gridCol>
                <a:gridCol w="1322665">
                  <a:extLst>
                    <a:ext uri="{9D8B030D-6E8A-4147-A177-3AD203B41FA5}">
                      <a16:colId xmlns:a16="http://schemas.microsoft.com/office/drawing/2014/main" val="4120486802"/>
                    </a:ext>
                  </a:extLst>
                </a:gridCol>
                <a:gridCol w="1322665">
                  <a:extLst>
                    <a:ext uri="{9D8B030D-6E8A-4147-A177-3AD203B41FA5}">
                      <a16:colId xmlns:a16="http://schemas.microsoft.com/office/drawing/2014/main" val="3655642218"/>
                    </a:ext>
                  </a:extLst>
                </a:gridCol>
                <a:gridCol w="1044204">
                  <a:extLst>
                    <a:ext uri="{9D8B030D-6E8A-4147-A177-3AD203B41FA5}">
                      <a16:colId xmlns:a16="http://schemas.microsoft.com/office/drawing/2014/main" val="2298431353"/>
                    </a:ext>
                  </a:extLst>
                </a:gridCol>
                <a:gridCol w="732766">
                  <a:extLst>
                    <a:ext uri="{9D8B030D-6E8A-4147-A177-3AD203B41FA5}">
                      <a16:colId xmlns:a16="http://schemas.microsoft.com/office/drawing/2014/main" val="3781319427"/>
                    </a:ext>
                  </a:extLst>
                </a:gridCol>
                <a:gridCol w="3085608">
                  <a:extLst>
                    <a:ext uri="{9D8B030D-6E8A-4147-A177-3AD203B41FA5}">
                      <a16:colId xmlns:a16="http://schemas.microsoft.com/office/drawing/2014/main" val="3286569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 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560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 = 0.1 - 1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C = 0.001 to 10000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N = 1-10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criterion: </a:t>
                      </a:r>
                      <a:r>
                        <a:rPr lang="en-US" dirty="0" err="1"/>
                        <a:t>gini</a:t>
                      </a:r>
                      <a:r>
                        <a:rPr lang="en-US" dirty="0"/>
                        <a:t>,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93851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en-US" dirty="0"/>
                        <a:t>L2 penalty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Kernels: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Algo=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splitter: best random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75415"/>
                  </a:ext>
                </a:extLst>
              </a:tr>
              <a:tr h="54525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lbfgs</a:t>
                      </a:r>
                      <a:r>
                        <a:rPr lang="en-US" dirty="0"/>
                        <a:t> solver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rbf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ball_tree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max_features</a:t>
                      </a:r>
                      <a:r>
                        <a:rPr lang="en-US" dirty="0"/>
                        <a:t>: auto, sqrt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687597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kd_tree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max_depth</a:t>
                      </a:r>
                      <a:r>
                        <a:rPr lang="en-US" dirty="0"/>
                        <a:t>: 2*n for n in range(1,10)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80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Gamma: 0.001 to 10000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P = 1,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min_samples_leaf</a:t>
                      </a:r>
                      <a:r>
                        <a:rPr lang="en-US" dirty="0"/>
                        <a:t>: 1, 2, 4 </a:t>
                      </a:r>
                      <a:r>
                        <a:rPr lang="en-US" dirty="0" err="1"/>
                        <a:t>min_samples_split</a:t>
                      </a:r>
                      <a:r>
                        <a:rPr lang="en-US" dirty="0"/>
                        <a:t>: 2, 5,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368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06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40840" y="1866690"/>
            <a:ext cx="462142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 Launches @ CCAFS SLC 40, and were mostly </a:t>
            </a:r>
            <a:r>
              <a:rPr lang="en-US" sz="2200" b="1" dirty="0">
                <a:solidFill>
                  <a:srgbClr val="0B49CB"/>
                </a:solidFill>
                <a:latin typeface="Abadi" panose="020B0604020104020204" pitchFamily="34" charset="0"/>
              </a:rPr>
              <a:t>Unsuccessful (0)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Launches @ CCAFS SLC 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 KSC LC 39A most </a:t>
            </a:r>
            <a:r>
              <a:rPr lang="en-US" sz="2200" b="1" dirty="0">
                <a:solidFill>
                  <a:schemeClr val="accent2"/>
                </a:solidFill>
                <a:latin typeface="Abadi" panose="020B0604020104020204" pitchFamily="34" charset="0"/>
              </a:rPr>
              <a:t>Successful (0) </a:t>
            </a:r>
            <a:r>
              <a:rPr lang="en-US" sz="2200" dirty="0">
                <a:latin typeface="Abadi" panose="020B0604020104020204" pitchFamily="34" charset="0"/>
              </a:rPr>
              <a:t>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failed Launches after 80</a:t>
            </a:r>
            <a:endParaRPr lang="en-US" sz="2200" b="1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E0C6B6-C47D-BEEB-8732-857050A83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63" y="1448059"/>
            <a:ext cx="5144218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40840" y="1866690"/>
            <a:ext cx="462142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based on CCAFS SLC – 40 may be biased.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Early launch failures are not indicative of future launches.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– 40 will predict more failures on average. </a:t>
            </a:r>
            <a:endParaRPr lang="en-US" sz="1800" b="1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E0C6B6-C47D-BEEB-8732-857050A83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63" y="1448059"/>
            <a:ext cx="5144218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31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Light Rockets launched from CCAFS SLC 40 and VAFB SLC 4E.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failures with Payloads &lt; 7500 Kg.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3EBED-4F90-6EC2-8539-EA48FB93B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123" y="1587070"/>
            <a:ext cx="4858428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64314" y="2213985"/>
            <a:ext cx="3772426" cy="195608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SSO 100% success rate. Some are difficult, so impressive.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S0, GTO, and ISS worst.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CC642-6994-E4F1-7665-E693361B3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326" y="1270317"/>
            <a:ext cx="3772426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First launches were LEO, ISS, PO and GTO orbits which are mostly low/easy.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Many VLEO which are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Starlink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735907-C65F-54FD-D1D4-195E46847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663280"/>
            <a:ext cx="4810796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launches were &lt; 2000 kg, with many failures.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16 000 kg is the largest payloads so far,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Starlink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has a payload of 15-17 tons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6CF57-8EB5-34DC-40BA-B87CD5DDE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126" y="1315403"/>
            <a:ext cx="4782217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43734" y="2213985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success at start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50% success rate in 2015, so year window.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Current success rate &gt; 80% after 10 years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74B5BC-4449-3CDC-33D4-A7576A2D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242" y="1577543"/>
            <a:ext cx="4725059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5B236-2E88-1A46-C154-8F2E319D9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810" y="1829963"/>
            <a:ext cx="4700002" cy="3198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9BC7F7-360C-5318-6937-8A56B57CB3E7}"/>
              </a:ext>
            </a:extLst>
          </p:cNvPr>
          <p:cNvSpPr txBox="1"/>
          <p:nvPr/>
        </p:nvSpPr>
        <p:spPr>
          <a:xfrm>
            <a:off x="2283488" y="5362973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B49CB"/>
                </a:solidFill>
                <a:latin typeface="Abadi" panose="020B0604020104020204" pitchFamily="34" charset="0"/>
              </a:rPr>
              <a:t>SELECT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all of the unique values in the </a:t>
            </a:r>
            <a:r>
              <a:rPr lang="en-US" sz="1800" b="1">
                <a:solidFill>
                  <a:schemeClr val="accent2"/>
                </a:solidFill>
                <a:latin typeface="Abadi" panose="020B0604020104020204" pitchFamily="34" charset="0"/>
              </a:rPr>
              <a:t>LAUNCH_SITE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column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AEAEB-A960-7080-FB08-D7D917FA4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797" y="1928322"/>
            <a:ext cx="6698028" cy="3256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41951A-AF9C-24FC-92FA-93186458DDE4}"/>
              </a:ext>
            </a:extLst>
          </p:cNvPr>
          <p:cNvSpPr txBox="1"/>
          <p:nvPr/>
        </p:nvSpPr>
        <p:spPr>
          <a:xfrm>
            <a:off x="2283488" y="5362973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B49CB"/>
                </a:solidFill>
                <a:latin typeface="Abadi" panose="020B0604020104020204" pitchFamily="34" charset="0"/>
              </a:rPr>
              <a:t>SELECT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</a:t>
            </a:r>
            <a:r>
              <a:rPr lang="en-US" sz="1800" b="1" dirty="0">
                <a:solidFill>
                  <a:schemeClr val="accent2"/>
                </a:solidFill>
                <a:latin typeface="Abadi" panose="020B0604020104020204" pitchFamily="34" charset="0"/>
              </a:rPr>
              <a:t>LAUNCH_SITE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column where the </a:t>
            </a:r>
            <a:r>
              <a:rPr lang="en-US" sz="1800" b="1" dirty="0">
                <a:solidFill>
                  <a:schemeClr val="accent2"/>
                </a:solidFill>
                <a:latin typeface="Abadi" panose="020B0604020104020204" pitchFamily="34" charset="0"/>
              </a:rPr>
              <a:t>LAUNCH_SITE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 starts with 'CCA', and returns a maximum of 5 rows.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9A6CE-9BE3-DFFA-26D0-0CAFE8871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34" y="1452209"/>
            <a:ext cx="10383532" cy="29489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315B87-2FD1-FC1E-B33A-C7A85B8BB64F}"/>
              </a:ext>
            </a:extLst>
          </p:cNvPr>
          <p:cNvSpPr txBox="1"/>
          <p:nvPr/>
        </p:nvSpPr>
        <p:spPr>
          <a:xfrm>
            <a:off x="2775857" y="4629443"/>
            <a:ext cx="60943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of all SpaceX launches where the customer was 'NASA (CRS)'.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SUM() function is used to add up all values in the </a:t>
            </a:r>
            <a:r>
              <a:rPr lang="en-US" sz="1800" b="1" dirty="0">
                <a:solidFill>
                  <a:srgbClr val="0B49CB"/>
                </a:solidFill>
                <a:latin typeface="Abadi" panose="020B0604020104020204" pitchFamily="34" charset="0"/>
              </a:rPr>
              <a:t>PAYLOAD_MASS__KG_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column, and the result is renamed as </a:t>
            </a:r>
            <a:r>
              <a:rPr lang="en-US" sz="1800" b="1" dirty="0">
                <a:solidFill>
                  <a:schemeClr val="accent2"/>
                </a:solidFill>
                <a:latin typeface="Abadi" panose="020B0604020104020204" pitchFamily="34" charset="0"/>
              </a:rPr>
              <a:t>TOTAL_PAYLOAD_MASS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35127F7-F7DE-F634-2565-0F1920CDA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44465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This SQL statement calculates the total payload mass of all SpaceX launches where the customer was 'NASA (CRS)', from the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D1D5DB"/>
                </a:solidFill>
                <a:effectLst/>
                <a:latin typeface="Söhne Mono"/>
              </a:rPr>
              <a:t>SPACEX_EDA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table.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The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D1D5DB"/>
                </a:solidFill>
                <a:effectLst/>
                <a:latin typeface="Söhne Mono"/>
              </a:rPr>
              <a:t>SUM()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function is used to add up all values in the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D1D5DB"/>
                </a:solidFill>
                <a:effectLst/>
                <a:latin typeface="Söhne Mono"/>
              </a:rPr>
              <a:t>PAYLOAD_MASS__KG_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column, and the result is renamed as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D1D5DB"/>
                </a:solidFill>
                <a:effectLst/>
                <a:latin typeface="Söhne Mono"/>
              </a:rPr>
              <a:t>TOTAL_PAYLOAD_MASS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95DCA2A-51B5-2F41-E670-F03976EC1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44465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This SQL statement calculates the total payload mass of all SpaceX launches where the customer was 'NASA (CRS)', from the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D1D5DB"/>
                </a:solidFill>
                <a:effectLst/>
                <a:latin typeface="Söhne Mono"/>
              </a:rPr>
              <a:t>SPACEX_EDA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table.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The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D1D5DB"/>
                </a:solidFill>
                <a:effectLst/>
                <a:latin typeface="Söhne Mono"/>
              </a:rPr>
              <a:t>SUM()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function is used to add up all values in the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D1D5DB"/>
                </a:solidFill>
                <a:effectLst/>
                <a:latin typeface="Söhne Mono"/>
              </a:rPr>
              <a:t>PAYLOAD_MASS__KG_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column, and the result is renamed as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D1D5DB"/>
                </a:solidFill>
                <a:effectLst/>
                <a:latin typeface="Söhne Mono"/>
              </a:rPr>
              <a:t>TOTAL_PAYLOAD_MASS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98171"/>
            <a:ext cx="10326708" cy="3255665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API,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used for 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Processing: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Null removal, Target/Feature Engineering, Encoding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Categoricals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Standardization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KNN, SWM, Dec. Tree, Log. Reg.</a:t>
            </a:r>
          </a:p>
          <a:p>
            <a:pPr lvl="0">
              <a:lnSpc>
                <a:spcPct val="100000"/>
              </a:lnSpc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EDA: 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Launch from KSC LC 39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Take a large payload</a:t>
            </a:r>
          </a:p>
          <a:p>
            <a:pPr lvl="1"/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Launch into ES-L1, GEO, HEO, SSO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CA7E92-67EE-20D0-5039-14EC67A5C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23" y="1934307"/>
            <a:ext cx="6464354" cy="29893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52754F-4674-B34C-F52B-7A72A92EE114}"/>
              </a:ext>
            </a:extLst>
          </p:cNvPr>
          <p:cNvSpPr txBox="1"/>
          <p:nvPr/>
        </p:nvSpPr>
        <p:spPr>
          <a:xfrm>
            <a:off x="2454310" y="4842022"/>
            <a:ext cx="60943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SQL statement calculates the average payload mass of all SpaceX launches where the </a:t>
            </a:r>
            <a:r>
              <a:rPr lang="en-US" sz="1800" b="1" dirty="0">
                <a:solidFill>
                  <a:srgbClr val="0B49CB"/>
                </a:solidFill>
                <a:latin typeface="Abadi" panose="020B0604020104020204" pitchFamily="34" charset="0"/>
              </a:rPr>
              <a:t>BOOSTER_VERSION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 'F9 v1.1', from the SPACEX_EDA table, and renames the result as </a:t>
            </a:r>
            <a:r>
              <a:rPr lang="en-US" sz="1800" b="1" dirty="0">
                <a:solidFill>
                  <a:schemeClr val="accent2"/>
                </a:solidFill>
                <a:latin typeface="Abadi" panose="020B0604020104020204" pitchFamily="34" charset="0"/>
              </a:rPr>
              <a:t>AVE_PAYLOAD_MASS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C23929-8F37-A0D0-D23E-117B4BA82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16" y="2205613"/>
            <a:ext cx="9135442" cy="24467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10811E-8A74-19A8-8806-035264300DC4}"/>
              </a:ext>
            </a:extLst>
          </p:cNvPr>
          <p:cNvSpPr txBox="1"/>
          <p:nvPr/>
        </p:nvSpPr>
        <p:spPr>
          <a:xfrm>
            <a:off x="2795954" y="5119021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SQL statement finds the earliest </a:t>
            </a:r>
            <a:r>
              <a:rPr lang="en-US" b="1" dirty="0">
                <a:solidFill>
                  <a:srgbClr val="0B49CB"/>
                </a:solidFill>
                <a:latin typeface="Abadi" panose="020B0604020104020204" pitchFamily="34" charset="0"/>
              </a:rPr>
              <a:t>DATE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a SpaceX launch with a successful landing on a ground pad, and renames the result as </a:t>
            </a:r>
            <a:r>
              <a:rPr lang="en-US" b="1" dirty="0" err="1">
                <a:solidFill>
                  <a:schemeClr val="accent2"/>
                </a:solidFill>
                <a:latin typeface="Abadi" panose="020B0604020104020204" pitchFamily="34" charset="0"/>
              </a:rPr>
              <a:t>First_GP_Landing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64070-5C24-2CE4-5918-EBF8BD628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803" y="1356158"/>
            <a:ext cx="9096016" cy="3336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27B0B6-2065-044A-92E6-1E15EAE38498}"/>
              </a:ext>
            </a:extLst>
          </p:cNvPr>
          <p:cNvSpPr txBox="1"/>
          <p:nvPr/>
        </p:nvSpPr>
        <p:spPr>
          <a:xfrm>
            <a:off x="1991248" y="4881360"/>
            <a:ext cx="82095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SQL statement selects the </a:t>
            </a:r>
            <a:r>
              <a:rPr lang="en-US" sz="1800" b="1" dirty="0">
                <a:solidFill>
                  <a:srgbClr val="0B49CB"/>
                </a:solidFill>
                <a:latin typeface="Abadi" panose="020B0604020104020204" pitchFamily="34" charset="0"/>
              </a:rPr>
              <a:t>BOOSTER_VERSION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all launches where the landing outcome was a success on a drone ship, and the payload mass was between 4000 and 6000 kg and renames the result as </a:t>
            </a:r>
            <a:r>
              <a:rPr lang="en-US" sz="1800" dirty="0" err="1">
                <a:solidFill>
                  <a:schemeClr val="accent2"/>
                </a:solidFill>
                <a:latin typeface="Abadi" panose="020B0604020104020204" pitchFamily="34" charset="0"/>
              </a:rPr>
              <a:t>First_DS_Landing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7FF60-9D68-FD38-DF6F-9C2FDA13D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576" y="1210825"/>
            <a:ext cx="8882470" cy="3029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A20FBB-DFA4-F827-1257-EE5D16B2F614}"/>
              </a:ext>
            </a:extLst>
          </p:cNvPr>
          <p:cNvSpPr txBox="1"/>
          <p:nvPr/>
        </p:nvSpPr>
        <p:spPr>
          <a:xfrm>
            <a:off x="2383134" y="4532824"/>
            <a:ext cx="7425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Counts the total number of missions for each </a:t>
            </a:r>
            <a:r>
              <a:rPr lang="en-US" sz="1800" b="1" dirty="0">
                <a:solidFill>
                  <a:srgbClr val="0B49CB"/>
                </a:solidFill>
                <a:latin typeface="Abadi" panose="020B0604020104020204" pitchFamily="34" charset="0"/>
              </a:rPr>
              <a:t>MISSION_OUTCOME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returns the two columns ‘Outcome’ and ‘Total’. The COUNT() function is used to count the number of occurrences of each </a:t>
            </a:r>
            <a:r>
              <a:rPr lang="en-US" sz="1800" b="1" dirty="0">
                <a:solidFill>
                  <a:srgbClr val="0B49CB"/>
                </a:solidFill>
                <a:latin typeface="Abadi" panose="020B0604020104020204" pitchFamily="34" charset="0"/>
              </a:rPr>
              <a:t>MISSION_OUTCOME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the GROUP BY clause is used to group the results by </a:t>
            </a:r>
            <a:r>
              <a:rPr lang="en-US" sz="1800" b="1" dirty="0">
                <a:solidFill>
                  <a:schemeClr val="accent2"/>
                </a:solidFill>
                <a:latin typeface="Abadi" panose="020B0604020104020204" pitchFamily="34" charset="0"/>
              </a:rPr>
              <a:t>MISSION_OUTCOME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532B3-8867-370A-3655-2C73D4ABA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024" y="1320332"/>
            <a:ext cx="5458587" cy="49060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0FC8FF-6584-5303-9549-7F2F4AF43EF0}"/>
              </a:ext>
            </a:extLst>
          </p:cNvPr>
          <p:cNvSpPr txBox="1"/>
          <p:nvPr/>
        </p:nvSpPr>
        <p:spPr>
          <a:xfrm>
            <a:off x="273818" y="2055776"/>
            <a:ext cx="5282920" cy="2542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B49CB"/>
                </a:solidFill>
                <a:latin typeface="Abadi" panose="020B0604020104020204" pitchFamily="34" charset="0"/>
              </a:rPr>
              <a:t>SELECT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all of the unique BOOSTER_VERSION with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maximum payload mass, and renames the result as </a:t>
            </a:r>
            <a:r>
              <a:rPr lang="en-US" sz="1800" b="1" dirty="0" err="1">
                <a:solidFill>
                  <a:schemeClr val="accent2"/>
                </a:solidFill>
                <a:latin typeface="Abadi" panose="020B0604020104020204" pitchFamily="34" charset="0"/>
              </a:rPr>
              <a:t>Heaviest_Payload_Boosters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 subquery is used to find the maximum payload mass and the outer query is used to select the BOOSTER_VERSION associated with that maximum payload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973294-AA15-BF44-BA88-4EA05CBA3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555" y="2269198"/>
            <a:ext cx="8024890" cy="23196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4BDECF-C0D9-B07A-8C8D-D2818F79F34F}"/>
              </a:ext>
            </a:extLst>
          </p:cNvPr>
          <p:cNvSpPr txBox="1"/>
          <p:nvPr/>
        </p:nvSpPr>
        <p:spPr>
          <a:xfrm>
            <a:off x="2980649" y="4714894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B49CB"/>
                </a:solidFill>
                <a:latin typeface="Abadi" panose="020B0604020104020204" pitchFamily="34" charset="0"/>
              </a:rPr>
              <a:t>SELECT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</a:t>
            </a:r>
            <a:r>
              <a:rPr lang="en-US" sz="1800" b="1" dirty="0">
                <a:solidFill>
                  <a:schemeClr val="accent2"/>
                </a:solidFill>
                <a:latin typeface="Abadi" panose="020B0604020104020204" pitchFamily="34" charset="0"/>
              </a:rPr>
              <a:t>BOOSTER_VERSION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b="1" dirty="0">
                <a:solidFill>
                  <a:schemeClr val="accent2"/>
                </a:solidFill>
                <a:latin typeface="Abadi" panose="020B0604020104020204" pitchFamily="34" charset="0"/>
              </a:rPr>
              <a:t>LAUNCH_SITE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all failed drone ship landing in 2015. The EXTRACT() function is used to extract the year from the DATE column.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50FB2-C16B-25CC-6005-EDCFE739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015" y="1580241"/>
            <a:ext cx="9432596" cy="1225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47D44B-2EB3-399F-3BF9-FF36CA2B4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839" y="3070534"/>
            <a:ext cx="1982322" cy="26902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5854EF-DAE8-AAA6-6C54-396C1ED08441}"/>
              </a:ext>
            </a:extLst>
          </p:cNvPr>
          <p:cNvSpPr txBox="1"/>
          <p:nvPr/>
        </p:nvSpPr>
        <p:spPr>
          <a:xfrm>
            <a:off x="1578366" y="3437403"/>
            <a:ext cx="60943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ounts the total number of successful and unsuccessful landing outcomes for launches that occurred between the dates and returns the results: Outcome and Total. The COUNT() function is used to count the number of occurrences of each LANDING__OUTCOME and the GROUP BY clause is used to group the results by LANDING__OUTCOME. Finally, the ORDER BY clause is used to sort the results in descending order of total count.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24961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is on the west coast of the USA, and the rest on the east coast of Florida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sites significantly above equator, so all launches are inclined.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BF7A72-664D-51A3-CE14-D6279FE12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900" y="2426712"/>
            <a:ext cx="5828380" cy="3429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BF62D6-F99F-0C55-E6B8-823F8A2B72E5}"/>
              </a:ext>
            </a:extLst>
          </p:cNvPr>
          <p:cNvCxnSpPr/>
          <p:nvPr/>
        </p:nvCxnSpPr>
        <p:spPr>
          <a:xfrm>
            <a:off x="5461933" y="3145134"/>
            <a:ext cx="361741" cy="50241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9F7680-3670-368C-C8A7-D536F076F74E}"/>
              </a:ext>
            </a:extLst>
          </p:cNvPr>
          <p:cNvCxnSpPr>
            <a:cxnSpLocks/>
          </p:cNvCxnSpPr>
          <p:nvPr/>
        </p:nvCxnSpPr>
        <p:spPr>
          <a:xfrm flipH="1">
            <a:off x="10543858" y="4001294"/>
            <a:ext cx="304146" cy="50241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40747" y="1812402"/>
            <a:ext cx="487279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Vandanburg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Site has some </a:t>
            </a:r>
            <a:r>
              <a:rPr lang="en-US" sz="2200" dirty="0">
                <a:solidFill>
                  <a:srgbClr val="FF0000"/>
                </a:solidFill>
                <a:latin typeface="Abadi"/>
              </a:rPr>
              <a:t>failed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en-US" sz="2200" dirty="0">
                <a:solidFill>
                  <a:srgbClr val="00B050"/>
                </a:solidFill>
                <a:latin typeface="Abadi"/>
              </a:rPr>
              <a:t>successful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launches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F3224-2802-AE7B-1A09-DCDFFE516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73" r="30653"/>
          <a:stretch/>
        </p:blipFill>
        <p:spPr>
          <a:xfrm>
            <a:off x="7697038" y="1825625"/>
            <a:ext cx="2954215" cy="394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6F2FC6-1FCC-59BC-4FAE-9C22935FA0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87" r="562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205781-AA7C-D218-2F78-19788647E7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1300341" y="1858210"/>
            <a:ext cx="5660840" cy="431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 to enter the market as an affordable space travel company</a:t>
            </a:r>
          </a:p>
          <a:p>
            <a:pPr lvl="1"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Competition with Virgin Galactic, Rocket Lab, Blue Origin, and SpaceX making space travel affordable and accessible to everyone.</a:t>
            </a:r>
          </a:p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SpaceX’s idea to reuse stages to lower cost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1083285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sites normally have infrastructure close to the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Rail is used to deliver parts, fuel, as shown – 0.65 km away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Road is mostly used for staff and vehicle/payload delivery 0.84 km away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Coasts are a good place to have crashes – 6.92 km away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75230-6EE5-BAF8-E2D5-91F77BE63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91"/>
          <a:stretch/>
        </p:blipFill>
        <p:spPr>
          <a:xfrm>
            <a:off x="4791326" y="4059534"/>
            <a:ext cx="6811534" cy="236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59059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 success from KSC LC-39A, followed by CCAFS LC-40, with CCAFS SLC-40 the lowest success rate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per Site</a:t>
            </a:r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32F36A8B-06E3-0CBB-FB62-CF7E61B68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20" t="18543" b="56732"/>
          <a:stretch/>
        </p:blipFill>
        <p:spPr>
          <a:xfrm>
            <a:off x="10239270" y="2369232"/>
            <a:ext cx="1375158" cy="1059768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2C71D49-65DB-A7A9-16D4-2C315717DD3B}"/>
              </a:ext>
            </a:extLst>
          </p:cNvPr>
          <p:cNvSpPr txBox="1">
            <a:spLocks/>
          </p:cNvSpPr>
          <p:nvPr/>
        </p:nvSpPr>
        <p:spPr>
          <a:xfrm>
            <a:off x="770011" y="1838473"/>
            <a:ext cx="575450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7E302E97-DF21-E6C4-7382-7B504B81A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15" t="18543" r="35988" b="15433"/>
          <a:stretch/>
        </p:blipFill>
        <p:spPr>
          <a:xfrm>
            <a:off x="6524520" y="2369232"/>
            <a:ext cx="3714750" cy="371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600841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KSC LC-39A has a 77% success rate.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Closer look at KSC LC-39A…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F6458762-FC6C-5458-7F2E-F909D4AEA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16" t="18540" r="31982" b="13429"/>
          <a:stretch/>
        </p:blipFill>
        <p:spPr>
          <a:xfrm>
            <a:off x="7315200" y="1882351"/>
            <a:ext cx="3396344" cy="35176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77FD9D-57BD-71CD-988D-747BEFEB2840}"/>
              </a:ext>
            </a:extLst>
          </p:cNvPr>
          <p:cNvSpPr txBox="1"/>
          <p:nvPr/>
        </p:nvSpPr>
        <p:spPr>
          <a:xfrm>
            <a:off x="7938197" y="5399997"/>
            <a:ext cx="258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Landed		Failed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29362E-ACD6-3B13-C068-E21C06059AF3}"/>
              </a:ext>
            </a:extLst>
          </p:cNvPr>
          <p:cNvSpPr/>
          <p:nvPr/>
        </p:nvSpPr>
        <p:spPr>
          <a:xfrm>
            <a:off x="7749404" y="5464058"/>
            <a:ext cx="241210" cy="241210"/>
          </a:xfrm>
          <a:prstGeom prst="ellipse">
            <a:avLst/>
          </a:prstGeom>
          <a:solidFill>
            <a:srgbClr val="636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BADF5A-1A1B-C5AD-79A7-8C68C7C58AA5}"/>
              </a:ext>
            </a:extLst>
          </p:cNvPr>
          <p:cNvSpPr/>
          <p:nvPr/>
        </p:nvSpPr>
        <p:spPr>
          <a:xfrm>
            <a:off x="9569830" y="5464058"/>
            <a:ext cx="241210" cy="241210"/>
          </a:xfrm>
          <a:prstGeom prst="ellipse">
            <a:avLst/>
          </a:prstGeom>
          <a:solidFill>
            <a:srgbClr val="EF5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634D17B-2272-336D-863B-B1A8A043B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470" y="1339969"/>
            <a:ext cx="5668166" cy="336279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7793" y="1300391"/>
            <a:ext cx="5399677" cy="311243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FT version most failures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 most successful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Success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6438A-638D-DDC9-CBB4-2663AA4F68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59"/>
          <a:stretch/>
        </p:blipFill>
        <p:spPr>
          <a:xfrm>
            <a:off x="603268" y="3007624"/>
            <a:ext cx="5598161" cy="3467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97BF84-6E63-911B-7D26-547FBE66A1D4}"/>
              </a:ext>
            </a:extLst>
          </p:cNvPr>
          <p:cNvSpPr txBox="1"/>
          <p:nvPr/>
        </p:nvSpPr>
        <p:spPr>
          <a:xfrm>
            <a:off x="7039210" y="4741416"/>
            <a:ext cx="6094324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success when Mass &gt; 5000 kg</a:t>
            </a:r>
          </a:p>
          <a:p>
            <a:pPr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Least success  when Mass &lt; 5000 kg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4CBBAA-F362-0610-4C1B-92672C070017}"/>
              </a:ext>
            </a:extLst>
          </p:cNvPr>
          <p:cNvCxnSpPr>
            <a:cxnSpLocks/>
          </p:cNvCxnSpPr>
          <p:nvPr/>
        </p:nvCxnSpPr>
        <p:spPr>
          <a:xfrm flipH="1">
            <a:off x="6300316" y="5807947"/>
            <a:ext cx="73889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A653E0-0056-C51A-E623-7ACC2B391CEF}"/>
              </a:ext>
            </a:extLst>
          </p:cNvPr>
          <p:cNvCxnSpPr>
            <a:cxnSpLocks/>
          </p:cNvCxnSpPr>
          <p:nvPr/>
        </p:nvCxnSpPr>
        <p:spPr>
          <a:xfrm flipV="1">
            <a:off x="7039210" y="4465789"/>
            <a:ext cx="0" cy="4739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3263D03-F784-A20C-B8CA-9FE8A41FF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2276176"/>
            <a:ext cx="5184658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2578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Negative result in significant loss of asset, so should try to improve.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Larger data set may fix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Positives will require some further inspections, so not that serious.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A067ED-9FB8-4F31-AA60-395E2E2C7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768629"/>
            <a:ext cx="5852172" cy="43891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EE6712-FE58-609B-2CDE-539ADE9E5F7B}"/>
              </a:ext>
            </a:extLst>
          </p:cNvPr>
          <p:cNvSpPr txBox="1"/>
          <p:nvPr/>
        </p:nvSpPr>
        <p:spPr>
          <a:xfrm flipH="1">
            <a:off x="7129806" y="4079631"/>
            <a:ext cx="130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False Neg.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32DEC-94D7-247C-0497-6CD0C4817580}"/>
              </a:ext>
            </a:extLst>
          </p:cNvPr>
          <p:cNvSpPr txBox="1"/>
          <p:nvPr/>
        </p:nvSpPr>
        <p:spPr>
          <a:xfrm flipH="1">
            <a:off x="8947211" y="2433376"/>
            <a:ext cx="130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False Pos.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2ED14-DEBE-8660-2050-2EECEA0062B0}"/>
              </a:ext>
            </a:extLst>
          </p:cNvPr>
          <p:cNvSpPr txBox="1"/>
          <p:nvPr/>
        </p:nvSpPr>
        <p:spPr>
          <a:xfrm flipH="1">
            <a:off x="7129806" y="2433376"/>
            <a:ext cx="130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True Neg.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21083-16AF-A824-1394-9557C80779D4}"/>
              </a:ext>
            </a:extLst>
          </p:cNvPr>
          <p:cNvSpPr txBox="1"/>
          <p:nvPr/>
        </p:nvSpPr>
        <p:spPr>
          <a:xfrm flipH="1">
            <a:off x="8947211" y="4079631"/>
            <a:ext cx="130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Pos.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Deeper look into the Tree… 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B1DEB6D-A8EF-26DA-8769-3F556A712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54" t="15291" r="12587" b="13098"/>
          <a:stretch/>
        </p:blipFill>
        <p:spPr>
          <a:xfrm>
            <a:off x="5294897" y="1316333"/>
            <a:ext cx="6530136" cy="5235192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9CAF8E-206E-8EDB-4D23-E5A417DA6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40" t="13188" r="26987" b="63369"/>
          <a:stretch/>
        </p:blipFill>
        <p:spPr>
          <a:xfrm>
            <a:off x="770011" y="1087699"/>
            <a:ext cx="5487405" cy="34566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37B7C6-3C69-A289-7C7B-DEAEDA0F3F75}"/>
              </a:ext>
            </a:extLst>
          </p:cNvPr>
          <p:cNvSpPr/>
          <p:nvPr/>
        </p:nvSpPr>
        <p:spPr>
          <a:xfrm>
            <a:off x="7666892" y="1087699"/>
            <a:ext cx="2581079" cy="1725839"/>
          </a:xfrm>
          <a:prstGeom prst="rect">
            <a:avLst/>
          </a:prstGeom>
          <a:noFill/>
          <a:ln>
            <a:solidFill>
              <a:srgbClr val="1C7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5BFB4E-2D00-F924-5B41-A06C3CECDA8F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3513714" y="1087699"/>
            <a:ext cx="4153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CFF2201-EB4B-8849-3AC5-EAB16FCB7D27}"/>
              </a:ext>
            </a:extLst>
          </p:cNvPr>
          <p:cNvSpPr/>
          <p:nvPr/>
        </p:nvSpPr>
        <p:spPr>
          <a:xfrm>
            <a:off x="869385" y="1087699"/>
            <a:ext cx="4496435" cy="3456631"/>
          </a:xfrm>
          <a:prstGeom prst="rect">
            <a:avLst/>
          </a:prstGeom>
          <a:noFill/>
          <a:ln>
            <a:solidFill>
              <a:srgbClr val="1C7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748C7C-9977-618C-3BBC-215C75C60695}"/>
              </a:ext>
            </a:extLst>
          </p:cNvPr>
          <p:cNvCxnSpPr>
            <a:cxnSpLocks/>
          </p:cNvCxnSpPr>
          <p:nvPr/>
        </p:nvCxnSpPr>
        <p:spPr>
          <a:xfrm flipH="1">
            <a:off x="5365820" y="2813538"/>
            <a:ext cx="2301072" cy="1730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B2ECED-56DE-03B5-D787-9B1C943555DB}"/>
              </a:ext>
            </a:extLst>
          </p:cNvPr>
          <p:cNvSpPr txBox="1"/>
          <p:nvPr/>
        </p:nvSpPr>
        <p:spPr>
          <a:xfrm>
            <a:off x="1386674" y="4883499"/>
            <a:ext cx="3376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GridFins</a:t>
            </a:r>
            <a:r>
              <a:rPr lang="en-US" dirty="0"/>
              <a:t> deployed or not is a strong indicator of success with a Gini Impurity of 0.444 on all samples. </a:t>
            </a:r>
          </a:p>
        </p:txBody>
      </p:sp>
    </p:spTree>
    <p:extLst>
      <p:ext uri="{BB962C8B-B14F-4D97-AF65-F5344CB8AC3E}">
        <p14:creationId xmlns:p14="http://schemas.microsoft.com/office/powerpoint/2010/main" val="3431420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B1DEB6D-A8EF-26DA-8769-3F556A712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53"/>
          <a:stretch/>
        </p:blipFill>
        <p:spPr>
          <a:xfrm>
            <a:off x="5898382" y="630975"/>
            <a:ext cx="6293618" cy="5851322"/>
          </a:xfrm>
          <a:prstGeom prst="rect">
            <a:avLst/>
          </a:prstGeom>
        </p:spPr>
      </p:pic>
      <p:pic>
        <p:nvPicPr>
          <p:cNvPr id="2" name="Picture 1" descr="A picture containing diagram&#10;&#10;Description automatically generated">
            <a:extLst>
              <a:ext uri="{FF2B5EF4-FFF2-40B4-BE49-F238E27FC236}">
                <a16:creationId xmlns:a16="http://schemas.microsoft.com/office/drawing/2014/main" id="{32DE287F-5F63-8DA8-E234-077B23CCD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63" t="39029" r="12852" b="39240"/>
          <a:stretch/>
        </p:blipFill>
        <p:spPr>
          <a:xfrm>
            <a:off x="1122146" y="1180023"/>
            <a:ext cx="4153178" cy="36309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Deeper look into the Tree…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37B7C6-3C69-A289-7C7B-DEAEDA0F3F75}"/>
              </a:ext>
            </a:extLst>
          </p:cNvPr>
          <p:cNvSpPr/>
          <p:nvPr/>
        </p:nvSpPr>
        <p:spPr>
          <a:xfrm>
            <a:off x="9193649" y="2693716"/>
            <a:ext cx="2581079" cy="1725839"/>
          </a:xfrm>
          <a:prstGeom prst="rect">
            <a:avLst/>
          </a:prstGeom>
          <a:noFill/>
          <a:ln>
            <a:solidFill>
              <a:srgbClr val="1C7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5BFB4E-2D00-F924-5B41-A06C3CECDA8F}"/>
              </a:ext>
            </a:extLst>
          </p:cNvPr>
          <p:cNvCxnSpPr>
            <a:cxnSpLocks/>
          </p:cNvCxnSpPr>
          <p:nvPr/>
        </p:nvCxnSpPr>
        <p:spPr>
          <a:xfrm flipH="1" flipV="1">
            <a:off x="5365820" y="1087699"/>
            <a:ext cx="3827829" cy="1606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CFF2201-EB4B-8849-3AC5-EAB16FCB7D27}"/>
              </a:ext>
            </a:extLst>
          </p:cNvPr>
          <p:cNvSpPr/>
          <p:nvPr/>
        </p:nvSpPr>
        <p:spPr>
          <a:xfrm>
            <a:off x="869385" y="1087699"/>
            <a:ext cx="4496435" cy="3456631"/>
          </a:xfrm>
          <a:prstGeom prst="rect">
            <a:avLst/>
          </a:prstGeom>
          <a:noFill/>
          <a:ln>
            <a:solidFill>
              <a:srgbClr val="1C7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748C7C-9977-618C-3BBC-215C75C60695}"/>
              </a:ext>
            </a:extLst>
          </p:cNvPr>
          <p:cNvCxnSpPr>
            <a:cxnSpLocks/>
          </p:cNvCxnSpPr>
          <p:nvPr/>
        </p:nvCxnSpPr>
        <p:spPr>
          <a:xfrm flipH="1">
            <a:off x="5365820" y="4419555"/>
            <a:ext cx="3827829" cy="124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5F0A1F-9378-DA29-D16C-639BDB8D3010}"/>
              </a:ext>
            </a:extLst>
          </p:cNvPr>
          <p:cNvSpPr txBox="1"/>
          <p:nvPr/>
        </p:nvSpPr>
        <p:spPr>
          <a:xfrm>
            <a:off x="770011" y="4636654"/>
            <a:ext cx="3376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CCAFS SLC – 40 is high on the Decision Tree, but has a relatively low impurity. While the bias is there, its effect is limited. </a:t>
            </a:r>
          </a:p>
        </p:txBody>
      </p:sp>
    </p:spTree>
    <p:extLst>
      <p:ext uri="{BB962C8B-B14F-4D97-AF65-F5344CB8AC3E}">
        <p14:creationId xmlns:p14="http://schemas.microsoft.com/office/powerpoint/2010/main" val="51450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6F2FC6-1FCC-59BC-4FAE-9C22935FA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87" r="562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205781-AA7C-D218-2F78-19788647E7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47197" y="1390114"/>
            <a:ext cx="7414431" cy="431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main objective will be to gather information about SpaceX and create dashboards for our team, while also predicting if SpaceX will be able to reuse a first stage using machine learning models and public information.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of this project will rely on our ability to accurately predict the reusability of the first stage, which will have a significant impact on the cost of each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 this project, we aim to provide valuable insights and data-driven solutions to help Space Y establish itself as a leading player in the commercial space industry.</a:t>
            </a:r>
          </a:p>
        </p:txBody>
      </p:sp>
    </p:spTree>
    <p:extLst>
      <p:ext uri="{BB962C8B-B14F-4D97-AF65-F5344CB8AC3E}">
        <p14:creationId xmlns:p14="http://schemas.microsoft.com/office/powerpoint/2010/main" val="6589483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 note on Trees…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C8D39AA-FA99-1CEA-B37F-BB3CB810FD8C}"/>
              </a:ext>
            </a:extLst>
          </p:cNvPr>
          <p:cNvSpPr txBox="1">
            <a:spLocks/>
          </p:cNvSpPr>
          <p:nvPr/>
        </p:nvSpPr>
        <p:spPr>
          <a:xfrm>
            <a:off x="770011" y="1235947"/>
            <a:ext cx="10515600" cy="49904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Trees are dependent on the first branches chosen.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Many model fits resulted in Out of Sample Accuracies of 0.83, 0.88, 0.77. Perhaps a random forest may be more applicable.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Environments such 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Jupyterlab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(local), Skills Network Labs, and Watson studio resulted in different results. This is likely due to the version of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sklearn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Version 1.0 brought some changes to Trees, which may lead to different results.</a:t>
            </a:r>
          </a:p>
        </p:txBody>
      </p:sp>
    </p:spTree>
    <p:extLst>
      <p:ext uri="{BB962C8B-B14F-4D97-AF65-F5344CB8AC3E}">
        <p14:creationId xmlns:p14="http://schemas.microsoft.com/office/powerpoint/2010/main" val="32600095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3633" y="3712115"/>
            <a:ext cx="10651978" cy="21559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this view, Flight 73 is an example of a failed flight.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view shows that booster B1046 launched four times, and the last time, exploded at T+00:01:36, and was unable to deploy its fins, so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Lucida Console" panose="020B0609040504020204" pitchFamily="49" charset="0"/>
              </a:rPr>
              <a:t>GridFins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False.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Video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Lucida Console" panose="020B0609040504020204" pitchFamily="49" charset="0"/>
              </a:rPr>
              <a:t>GridFins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a dependent variable. A flight that doesn’t get an opportunity deploy the Grid fins before failing is reported as False, but it should be None.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Model Improvement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87B0B-EBC9-CEA9-849E-E005817362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403"/>
          <a:stretch/>
        </p:blipFill>
        <p:spPr>
          <a:xfrm>
            <a:off x="1101607" y="1568689"/>
            <a:ext cx="9477960" cy="21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772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FF70F36-09F3-379E-8236-F2D673B64E0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294465551"/>
              </p:ext>
            </p:extLst>
          </p:nvPr>
        </p:nvGraphicFramePr>
        <p:xfrm>
          <a:off x="2216974" y="1766851"/>
          <a:ext cx="1090617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67423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Project Page: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https://github.com/Spookperd/IBMCertificate/tree/main/Capstone%20Project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73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hlinkClick r:id="rId5"/>
              </a:rPr>
              <a:t>https://www.youtube.com/watch?v=ARIZnaMXTEU&amp;ab_channel=NASA</a:t>
            </a:r>
            <a:endParaRPr lang="en-US" sz="1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10104817" cy="4649170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API,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Null removal, Target/Feature Engineering, Encoding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Categoricals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Standardization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visualization,Pandas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 SQL</a:t>
            </a:r>
            <a:endParaRPr lang="en-US" sz="8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Seaborn,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SVM, KNN, </a:t>
            </a:r>
            <a:r>
              <a:rPr lang="en-US" sz="7600" b="1" dirty="0">
                <a:solidFill>
                  <a:schemeClr val="accent2"/>
                </a:solidFill>
                <a:latin typeface="Abadi"/>
              </a:rPr>
              <a:t>Decision Tree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Logistic Regression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063778A-4734-781F-B359-32F3A85D696E}"/>
              </a:ext>
            </a:extLst>
          </p:cNvPr>
          <p:cNvSpPr/>
          <p:nvPr/>
        </p:nvSpPr>
        <p:spPr>
          <a:xfrm>
            <a:off x="9045377" y="3142621"/>
            <a:ext cx="522506" cy="1024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3133D4C-F4DB-4A63-8E1F-D026EA445E1F}"/>
              </a:ext>
            </a:extLst>
          </p:cNvPr>
          <p:cNvSpPr/>
          <p:nvPr/>
        </p:nvSpPr>
        <p:spPr>
          <a:xfrm>
            <a:off x="7347296" y="3150156"/>
            <a:ext cx="522506" cy="10249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7D4A93-E209-6F2A-5981-5FBCB2ADFA56}"/>
              </a:ext>
            </a:extLst>
          </p:cNvPr>
          <p:cNvSpPr/>
          <p:nvPr/>
        </p:nvSpPr>
        <p:spPr>
          <a:xfrm>
            <a:off x="5677104" y="3148128"/>
            <a:ext cx="522506" cy="1024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071543E-DA41-4894-A210-A5C1EB86F7E1}"/>
              </a:ext>
            </a:extLst>
          </p:cNvPr>
          <p:cNvSpPr/>
          <p:nvPr/>
        </p:nvSpPr>
        <p:spPr>
          <a:xfrm>
            <a:off x="3974741" y="3142621"/>
            <a:ext cx="522506" cy="10249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410FB0-A42E-D1DF-B711-2C78E4C2F024}"/>
              </a:ext>
            </a:extLst>
          </p:cNvPr>
          <p:cNvSpPr/>
          <p:nvPr/>
        </p:nvSpPr>
        <p:spPr>
          <a:xfrm>
            <a:off x="2301692" y="3142621"/>
            <a:ext cx="522506" cy="10249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2FD543-67AF-756A-0630-961D213C4A6A}"/>
              </a:ext>
            </a:extLst>
          </p:cNvPr>
          <p:cNvGrpSpPr/>
          <p:nvPr/>
        </p:nvGrpSpPr>
        <p:grpSpPr>
          <a:xfrm>
            <a:off x="1772476" y="1530660"/>
            <a:ext cx="8647047" cy="3796680"/>
            <a:chOff x="1673882" y="1817039"/>
            <a:chExt cx="8647047" cy="37966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54E6E6-3AEB-D146-CAF0-02EA9735AA4F}"/>
                </a:ext>
              </a:extLst>
            </p:cNvPr>
            <p:cNvGrpSpPr/>
            <p:nvPr/>
          </p:nvGrpSpPr>
          <p:grpSpPr>
            <a:xfrm>
              <a:off x="2203098" y="3429000"/>
              <a:ext cx="7775756" cy="1024932"/>
              <a:chOff x="2160813" y="2602523"/>
              <a:chExt cx="7775756" cy="102493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2B8BF1D-F6E2-9CAF-405A-3D82CFD2A088}"/>
                  </a:ext>
                </a:extLst>
              </p:cNvPr>
              <p:cNvGrpSpPr/>
              <p:nvPr/>
            </p:nvGrpSpPr>
            <p:grpSpPr>
              <a:xfrm>
                <a:off x="2914022" y="2602523"/>
                <a:ext cx="3657183" cy="1024932"/>
                <a:chOff x="2914022" y="3114989"/>
                <a:chExt cx="3657183" cy="1024932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23033942-FF7B-69EA-8640-ACDB506C59E3}"/>
                    </a:ext>
                  </a:extLst>
                </p:cNvPr>
                <p:cNvGrpSpPr/>
                <p:nvPr/>
              </p:nvGrpSpPr>
              <p:grpSpPr>
                <a:xfrm>
                  <a:off x="2914022" y="3114989"/>
                  <a:ext cx="1959429" cy="1024932"/>
                  <a:chOff x="2914022" y="3114989"/>
                  <a:chExt cx="1959429" cy="1024932"/>
                </a:xfrm>
              </p:grpSpPr>
              <p:sp>
                <p:nvSpPr>
                  <p:cNvPr id="32" name="Arrow: Chevron 31">
                    <a:extLst>
                      <a:ext uri="{FF2B5EF4-FFF2-40B4-BE49-F238E27FC236}">
                        <a16:creationId xmlns:a16="http://schemas.microsoft.com/office/drawing/2014/main" id="{54AB298D-A65F-998C-1764-4CBE61AF1959}"/>
                      </a:ext>
                    </a:extLst>
                  </p:cNvPr>
                  <p:cNvSpPr/>
                  <p:nvPr/>
                </p:nvSpPr>
                <p:spPr>
                  <a:xfrm>
                    <a:off x="3848519" y="3114989"/>
                    <a:ext cx="1024932" cy="1024932"/>
                  </a:xfrm>
                  <a:prstGeom prst="chevr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Arrow: Chevron 32">
                    <a:extLst>
                      <a:ext uri="{FF2B5EF4-FFF2-40B4-BE49-F238E27FC236}">
                        <a16:creationId xmlns:a16="http://schemas.microsoft.com/office/drawing/2014/main" id="{BF2091F8-5561-EBA9-7E6E-204371350FEF}"/>
                      </a:ext>
                    </a:extLst>
                  </p:cNvPr>
                  <p:cNvSpPr/>
                  <p:nvPr/>
                </p:nvSpPr>
                <p:spPr>
                  <a:xfrm>
                    <a:off x="2914022" y="3355312"/>
                    <a:ext cx="1446963" cy="544286"/>
                  </a:xfrm>
                  <a:prstGeom prst="chevro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94C3125A-ECE0-41D3-6A4E-CDCA354B73AD}"/>
                    </a:ext>
                  </a:extLst>
                </p:cNvPr>
                <p:cNvGrpSpPr/>
                <p:nvPr/>
              </p:nvGrpSpPr>
              <p:grpSpPr>
                <a:xfrm>
                  <a:off x="4611776" y="3114989"/>
                  <a:ext cx="1959429" cy="1024932"/>
                  <a:chOff x="2914022" y="3114989"/>
                  <a:chExt cx="1959429" cy="1024932"/>
                </a:xfrm>
              </p:grpSpPr>
              <p:sp>
                <p:nvSpPr>
                  <p:cNvPr id="30" name="Arrow: Chevron 29">
                    <a:extLst>
                      <a:ext uri="{FF2B5EF4-FFF2-40B4-BE49-F238E27FC236}">
                        <a16:creationId xmlns:a16="http://schemas.microsoft.com/office/drawing/2014/main" id="{BD584DE6-C233-E512-AD65-EDAD7A084B50}"/>
                      </a:ext>
                    </a:extLst>
                  </p:cNvPr>
                  <p:cNvSpPr/>
                  <p:nvPr/>
                </p:nvSpPr>
                <p:spPr>
                  <a:xfrm>
                    <a:off x="3848519" y="3114989"/>
                    <a:ext cx="1024932" cy="1024932"/>
                  </a:xfrm>
                  <a:prstGeom prst="chevr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" name="Arrow: Chevron 30">
                    <a:extLst>
                      <a:ext uri="{FF2B5EF4-FFF2-40B4-BE49-F238E27FC236}">
                        <a16:creationId xmlns:a16="http://schemas.microsoft.com/office/drawing/2014/main" id="{CD64E2B7-E57F-A296-7B8C-26C7853A1EA1}"/>
                      </a:ext>
                    </a:extLst>
                  </p:cNvPr>
                  <p:cNvSpPr/>
                  <p:nvPr/>
                </p:nvSpPr>
                <p:spPr>
                  <a:xfrm>
                    <a:off x="2914022" y="3355312"/>
                    <a:ext cx="1446963" cy="544286"/>
                  </a:xfrm>
                  <a:prstGeom prst="chevro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D873FDA-45D3-63AA-38BD-AF664FAFE815}"/>
                  </a:ext>
                </a:extLst>
              </p:cNvPr>
              <p:cNvGrpSpPr/>
              <p:nvPr/>
            </p:nvGrpSpPr>
            <p:grpSpPr>
              <a:xfrm>
                <a:off x="6289434" y="2602523"/>
                <a:ext cx="3647135" cy="1024932"/>
                <a:chOff x="2914022" y="3114989"/>
                <a:chExt cx="3647135" cy="102493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864C0617-4480-CA52-3CE2-FCEEADF6173C}"/>
                    </a:ext>
                  </a:extLst>
                </p:cNvPr>
                <p:cNvGrpSpPr/>
                <p:nvPr/>
              </p:nvGrpSpPr>
              <p:grpSpPr>
                <a:xfrm>
                  <a:off x="2914022" y="3114989"/>
                  <a:ext cx="1959429" cy="1024932"/>
                  <a:chOff x="2914022" y="3114989"/>
                  <a:chExt cx="1959429" cy="1024932"/>
                </a:xfrm>
              </p:grpSpPr>
              <p:sp>
                <p:nvSpPr>
                  <p:cNvPr id="26" name="Arrow: Chevron 25">
                    <a:extLst>
                      <a:ext uri="{FF2B5EF4-FFF2-40B4-BE49-F238E27FC236}">
                        <a16:creationId xmlns:a16="http://schemas.microsoft.com/office/drawing/2014/main" id="{0D5B8474-D1D6-BC43-6760-84E8A8530B09}"/>
                      </a:ext>
                    </a:extLst>
                  </p:cNvPr>
                  <p:cNvSpPr/>
                  <p:nvPr/>
                </p:nvSpPr>
                <p:spPr>
                  <a:xfrm>
                    <a:off x="3848519" y="3114989"/>
                    <a:ext cx="1024932" cy="1024932"/>
                  </a:xfrm>
                  <a:prstGeom prst="chevr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" name="Arrow: Chevron 26">
                    <a:extLst>
                      <a:ext uri="{FF2B5EF4-FFF2-40B4-BE49-F238E27FC236}">
                        <a16:creationId xmlns:a16="http://schemas.microsoft.com/office/drawing/2014/main" id="{F8016D23-DB17-C430-07E3-C18F547F8C44}"/>
                      </a:ext>
                    </a:extLst>
                  </p:cNvPr>
                  <p:cNvSpPr/>
                  <p:nvPr/>
                </p:nvSpPr>
                <p:spPr>
                  <a:xfrm>
                    <a:off x="2914022" y="3355312"/>
                    <a:ext cx="1446963" cy="544286"/>
                  </a:xfrm>
                  <a:prstGeom prst="chevro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C22D195-B9F1-1918-3FE7-9A8962F23293}"/>
                    </a:ext>
                  </a:extLst>
                </p:cNvPr>
                <p:cNvGrpSpPr/>
                <p:nvPr/>
              </p:nvGrpSpPr>
              <p:grpSpPr>
                <a:xfrm>
                  <a:off x="4601728" y="3114989"/>
                  <a:ext cx="1959429" cy="1024932"/>
                  <a:chOff x="2903974" y="3114989"/>
                  <a:chExt cx="1959429" cy="1024932"/>
                </a:xfrm>
              </p:grpSpPr>
              <p:sp>
                <p:nvSpPr>
                  <p:cNvPr id="24" name="Arrow: Chevron 23">
                    <a:extLst>
                      <a:ext uri="{FF2B5EF4-FFF2-40B4-BE49-F238E27FC236}">
                        <a16:creationId xmlns:a16="http://schemas.microsoft.com/office/drawing/2014/main" id="{2C910D31-6427-4ACA-3926-F40BB5FA9071}"/>
                      </a:ext>
                    </a:extLst>
                  </p:cNvPr>
                  <p:cNvSpPr/>
                  <p:nvPr/>
                </p:nvSpPr>
                <p:spPr>
                  <a:xfrm>
                    <a:off x="3838471" y="3114989"/>
                    <a:ext cx="1024932" cy="1024932"/>
                  </a:xfrm>
                  <a:prstGeom prst="chevron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Arrow: Chevron 24">
                    <a:extLst>
                      <a:ext uri="{FF2B5EF4-FFF2-40B4-BE49-F238E27FC236}">
                        <a16:creationId xmlns:a16="http://schemas.microsoft.com/office/drawing/2014/main" id="{B3A248C6-359C-6442-8F81-D2E23CC71B96}"/>
                      </a:ext>
                    </a:extLst>
                  </p:cNvPr>
                  <p:cNvSpPr/>
                  <p:nvPr/>
                </p:nvSpPr>
                <p:spPr>
                  <a:xfrm>
                    <a:off x="2903974" y="3355312"/>
                    <a:ext cx="1446963" cy="544286"/>
                  </a:xfrm>
                  <a:prstGeom prst="chevro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21" name="Arrow: Chevron 20">
                <a:extLst>
                  <a:ext uri="{FF2B5EF4-FFF2-40B4-BE49-F238E27FC236}">
                    <a16:creationId xmlns:a16="http://schemas.microsoft.com/office/drawing/2014/main" id="{0621240D-0EDD-8D54-8B66-2DFC97F0B78A}"/>
                  </a:ext>
                </a:extLst>
              </p:cNvPr>
              <p:cNvSpPr/>
              <p:nvPr/>
            </p:nvSpPr>
            <p:spPr>
              <a:xfrm>
                <a:off x="2160813" y="2602523"/>
                <a:ext cx="1024932" cy="1024932"/>
              </a:xfrm>
              <a:prstGeom prst="chevr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87A9EE7-CF0A-0076-3EAB-8D9444221891}"/>
                </a:ext>
              </a:extLst>
            </p:cNvPr>
            <p:cNvCxnSpPr/>
            <p:nvPr/>
          </p:nvCxnSpPr>
          <p:spPr>
            <a:xfrm flipV="1">
              <a:off x="2512088" y="2934119"/>
              <a:ext cx="0" cy="3416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A5528-2513-72EF-F25A-8BC500C7CD00}"/>
                </a:ext>
              </a:extLst>
            </p:cNvPr>
            <p:cNvSpPr txBox="1"/>
            <p:nvPr/>
          </p:nvSpPr>
          <p:spPr>
            <a:xfrm>
              <a:off x="1673882" y="2149615"/>
              <a:ext cx="17513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API REST Call</a:t>
              </a:r>
            </a:p>
            <a:p>
              <a:pPr algn="ctr"/>
              <a:r>
                <a:rPr lang="en-US" sz="1100" dirty="0"/>
                <a:t>Send API request</a:t>
              </a:r>
            </a:p>
            <a:p>
              <a:pPr algn="ctr"/>
              <a:r>
                <a:rPr lang="en-US" sz="1100" dirty="0"/>
                <a:t>Parse </a:t>
              </a:r>
              <a:r>
                <a:rPr lang="en-US" sz="1100" dirty="0" err="1"/>
                <a:t>Json</a:t>
              </a:r>
              <a:endParaRPr lang="en-US" sz="11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F150B20-1671-515B-F01F-70AF5BDEC3F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56942" y="4590055"/>
              <a:ext cx="0" cy="3416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74FE34-38FF-A17D-A689-51A8D73E17B9}"/>
                </a:ext>
              </a:extLst>
            </p:cNvPr>
            <p:cNvSpPr txBox="1"/>
            <p:nvPr/>
          </p:nvSpPr>
          <p:spPr>
            <a:xfrm>
              <a:off x="3530809" y="4931699"/>
              <a:ext cx="1252266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DataFrame</a:t>
              </a:r>
              <a:endParaRPr lang="en-US" dirty="0"/>
            </a:p>
            <a:p>
              <a:pPr algn="ctr"/>
              <a:r>
                <a:rPr lang="en-US" sz="1100" dirty="0"/>
                <a:t>Convert </a:t>
              </a:r>
              <a:r>
                <a:rPr lang="en-US" sz="1100" dirty="0" err="1"/>
                <a:t>Json</a:t>
              </a:r>
              <a:r>
                <a:rPr lang="en-US" sz="1100" dirty="0"/>
                <a:t> to DF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38C9CF4-F5FC-BA02-C16F-CA605D72BC7D}"/>
                </a:ext>
              </a:extLst>
            </p:cNvPr>
            <p:cNvCxnSpPr/>
            <p:nvPr/>
          </p:nvCxnSpPr>
          <p:spPr>
            <a:xfrm flipV="1">
              <a:off x="5897548" y="2990405"/>
              <a:ext cx="0" cy="3416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DAD2D0-D5D3-AFB3-E5B5-636F11E257E7}"/>
                </a:ext>
              </a:extLst>
            </p:cNvPr>
            <p:cNvSpPr txBox="1"/>
            <p:nvPr/>
          </p:nvSpPr>
          <p:spPr>
            <a:xfrm>
              <a:off x="5064372" y="1817039"/>
              <a:ext cx="180870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Additional Info</a:t>
              </a:r>
            </a:p>
            <a:p>
              <a:pPr algn="ctr"/>
              <a:r>
                <a:rPr lang="en-US" sz="1100" dirty="0"/>
                <a:t>Use the ID’s in DF to get more info using:</a:t>
              </a:r>
            </a:p>
            <a:p>
              <a:pPr algn="ctr"/>
              <a:r>
                <a:rPr lang="en-US" sz="1100" i="1" dirty="0"/>
                <a:t>rockets</a:t>
              </a:r>
              <a:r>
                <a:rPr lang="en-US" sz="1100" dirty="0"/>
                <a:t>, </a:t>
              </a:r>
              <a:r>
                <a:rPr lang="en-US" sz="1100" i="1" dirty="0"/>
                <a:t>launchpads</a:t>
              </a:r>
              <a:r>
                <a:rPr lang="en-US" sz="1100" dirty="0"/>
                <a:t>, </a:t>
              </a:r>
              <a:r>
                <a:rPr lang="en-US" sz="1100" i="1" dirty="0"/>
                <a:t>payloads</a:t>
              </a:r>
              <a:r>
                <a:rPr lang="en-US" sz="1100" dirty="0"/>
                <a:t> and </a:t>
              </a:r>
              <a:r>
                <a:rPr lang="en-US" sz="1100" i="1" dirty="0"/>
                <a:t>cores</a:t>
              </a:r>
              <a:r>
                <a:rPr lang="en-US" sz="1100" dirty="0"/>
                <a:t> calls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208FA7-C2A1-9A11-B74D-CDE28B8B8687}"/>
                </a:ext>
              </a:extLst>
            </p:cNvPr>
            <p:cNvSpPr txBox="1"/>
            <p:nvPr/>
          </p:nvSpPr>
          <p:spPr>
            <a:xfrm>
              <a:off x="6613490" y="4905833"/>
              <a:ext cx="18087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Assemble Data</a:t>
              </a:r>
            </a:p>
            <a:p>
              <a:pPr algn="ctr"/>
              <a:r>
                <a:rPr lang="en-US" sz="1100" dirty="0"/>
                <a:t>Combine the data from all the calls into </a:t>
              </a:r>
              <a:r>
                <a:rPr lang="en-US" sz="1100" dirty="0" err="1"/>
                <a:t>DataFrame</a:t>
              </a:r>
              <a:endParaRPr lang="en-US" sz="11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B98307-08A7-7A7F-B45F-8749F081BCB5}"/>
                </a:ext>
              </a:extLst>
            </p:cNvPr>
            <p:cNvSpPr txBox="1"/>
            <p:nvPr/>
          </p:nvSpPr>
          <p:spPr>
            <a:xfrm>
              <a:off x="8512227" y="2042196"/>
              <a:ext cx="18087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Assemble Data</a:t>
              </a:r>
            </a:p>
            <a:p>
              <a:pPr algn="ctr"/>
              <a:r>
                <a:rPr lang="en-US" sz="1100" dirty="0"/>
                <a:t>Combine the data from all the calls into </a:t>
              </a:r>
              <a:r>
                <a:rPr lang="en-US" sz="1100" dirty="0" err="1"/>
                <a:t>DataFrame</a:t>
              </a:r>
              <a:endParaRPr lang="en-US" sz="11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37F0C87-CBAB-242D-6765-DEEF3B3AF035}"/>
                </a:ext>
              </a:extLst>
            </p:cNvPr>
            <p:cNvCxnSpPr/>
            <p:nvPr/>
          </p:nvCxnSpPr>
          <p:spPr>
            <a:xfrm flipV="1">
              <a:off x="9305614" y="2990405"/>
              <a:ext cx="0" cy="3416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CDC335-73EC-350B-A55F-EAA4A74F0AE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517841" y="4590056"/>
              <a:ext cx="0" cy="3416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F5EBBCB6-2B27-AAF5-211D-5931EA104F40}"/>
              </a:ext>
            </a:extLst>
          </p:cNvPr>
          <p:cNvSpPr/>
          <p:nvPr/>
        </p:nvSpPr>
        <p:spPr>
          <a:xfrm>
            <a:off x="1803053" y="3382944"/>
            <a:ext cx="1024932" cy="544286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4BF135BD-6782-8569-8B00-BAD8B505F707}"/>
              </a:ext>
            </a:extLst>
          </p:cNvPr>
          <p:cNvSpPr/>
          <p:nvPr/>
        </p:nvSpPr>
        <p:spPr>
          <a:xfrm>
            <a:off x="9815773" y="3391316"/>
            <a:ext cx="1024932" cy="544286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C32715-1C44-5D49-9D35-82F74456ED53}"/>
              </a:ext>
            </a:extLst>
          </p:cNvPr>
          <p:cNvGrpSpPr/>
          <p:nvPr/>
        </p:nvGrpSpPr>
        <p:grpSpPr>
          <a:xfrm>
            <a:off x="2768015" y="2008105"/>
            <a:ext cx="6657338" cy="3986686"/>
            <a:chOff x="3027912" y="2008105"/>
            <a:chExt cx="6657338" cy="398668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C10056-9AD9-7214-E0DB-7DEE7E022DAC}"/>
                </a:ext>
              </a:extLst>
            </p:cNvPr>
            <p:cNvGrpSpPr/>
            <p:nvPr/>
          </p:nvGrpSpPr>
          <p:grpSpPr>
            <a:xfrm>
              <a:off x="3027912" y="2575916"/>
              <a:ext cx="4826550" cy="2283922"/>
              <a:chOff x="2235758" y="2395728"/>
              <a:chExt cx="4826550" cy="2283922"/>
            </a:xfrm>
          </p:grpSpPr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C4FD63D0-71CA-B513-F0C1-8C8802C0A724}"/>
                  </a:ext>
                </a:extLst>
              </p:cNvPr>
              <p:cNvSpPr/>
              <p:nvPr/>
            </p:nvSpPr>
            <p:spPr>
              <a:xfrm>
                <a:off x="2235758" y="3163734"/>
                <a:ext cx="1758462" cy="1515916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HTTP </a:t>
                </a:r>
              </a:p>
              <a:p>
                <a:pPr algn="ctr"/>
                <a:r>
                  <a:rPr lang="en-US" dirty="0"/>
                  <a:t>Call</a:t>
                </a:r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030221E9-9EA8-E5FE-0FB7-E59F92FB580B}"/>
                  </a:ext>
                </a:extLst>
              </p:cNvPr>
              <p:cNvSpPr/>
              <p:nvPr/>
            </p:nvSpPr>
            <p:spPr>
              <a:xfrm>
                <a:off x="3774826" y="2395728"/>
                <a:ext cx="1758462" cy="1515916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Parse HTML</a:t>
                </a:r>
              </a:p>
            </p:txBody>
          </p:sp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3ACE8C57-DB3D-9E6A-DE4D-803B073ACBBB}"/>
                  </a:ext>
                </a:extLst>
              </p:cNvPr>
              <p:cNvSpPr/>
              <p:nvPr/>
            </p:nvSpPr>
            <p:spPr>
              <a:xfrm>
                <a:off x="5303846" y="3163734"/>
                <a:ext cx="1758462" cy="1515916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Isolate HTML </a:t>
                </a:r>
              </a:p>
              <a:p>
                <a:pPr algn="ctr"/>
                <a:r>
                  <a:rPr lang="en-US" dirty="0"/>
                  <a:t>Table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DA8C9E-91B9-203F-E136-2DD4014FE53A}"/>
                </a:ext>
              </a:extLst>
            </p:cNvPr>
            <p:cNvSpPr txBox="1"/>
            <p:nvPr/>
          </p:nvSpPr>
          <p:spPr>
            <a:xfrm>
              <a:off x="3297124" y="5077166"/>
              <a:ext cx="12200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lvl="0" algn="ctr">
                <a:defRPr sz="1600">
                  <a:latin typeface="Lucida Console" panose="020B0609040504020204" pitchFamily="49" charset="0"/>
                  <a:ea typeface="Cascadia Code" panose="020B0609020000020004" pitchFamily="49" charset="0"/>
                  <a:cs typeface="Cascadia Code" panose="020B0609020000020004" pitchFamily="49" charset="0"/>
                </a:defRPr>
              </a:lvl1pPr>
            </a:lstStyle>
            <a:p>
              <a:r>
                <a:rPr lang="en-US" dirty="0"/>
                <a:t>Requests</a:t>
              </a:r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525BF47C-5E2E-1F2F-49F5-68EC99003F04}"/>
                </a:ext>
              </a:extLst>
            </p:cNvPr>
            <p:cNvSpPr/>
            <p:nvPr/>
          </p:nvSpPr>
          <p:spPr>
            <a:xfrm>
              <a:off x="7635068" y="2558282"/>
              <a:ext cx="1758462" cy="1515916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 </a:t>
              </a:r>
              <a:r>
                <a:rPr lang="en-US" dirty="0" err="1"/>
                <a:t>DataFrame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5FEE42-5B6D-4B72-D4EF-EBF2DF4B66FB}"/>
                </a:ext>
              </a:extLst>
            </p:cNvPr>
            <p:cNvSpPr txBox="1"/>
            <p:nvPr/>
          </p:nvSpPr>
          <p:spPr>
            <a:xfrm>
              <a:off x="4372728" y="2008105"/>
              <a:ext cx="19527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600" dirty="0" err="1">
                  <a:latin typeface="Lucida Console" panose="020B06090405040202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BeautifulSoup</a:t>
              </a:r>
              <a:endParaRPr lang="en-US" sz="1600" dirty="0"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217F1C-78C0-8150-DCB7-8655836A3578}"/>
                </a:ext>
              </a:extLst>
            </p:cNvPr>
            <p:cNvSpPr txBox="1"/>
            <p:nvPr/>
          </p:nvSpPr>
          <p:spPr>
            <a:xfrm flipH="1">
              <a:off x="6210721" y="5071461"/>
              <a:ext cx="15290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Get Columns and Data</a:t>
              </a:r>
            </a:p>
            <a:p>
              <a:pPr algn="ctr"/>
              <a:r>
                <a:rPr lang="en-US" dirty="0"/>
                <a:t>Make dict.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1671BF-123B-D6CF-7EEF-35084725CE7F}"/>
                </a:ext>
              </a:extLst>
            </p:cNvPr>
            <p:cNvSpPr txBox="1"/>
            <p:nvPr/>
          </p:nvSpPr>
          <p:spPr>
            <a:xfrm flipH="1">
              <a:off x="7481093" y="2009522"/>
              <a:ext cx="2204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Lucida Console" panose="020B06090405040202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p</a:t>
              </a:r>
              <a:r>
                <a:rPr lang="en-US" sz="1800" dirty="0" err="1">
                  <a:latin typeface="Lucida Console" panose="020B06090405040202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d.from</a:t>
              </a:r>
              <a:r>
                <a:rPr lang="en-US" dirty="0" err="1">
                  <a:latin typeface="Lucida Console" panose="020B06090405040202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_dict</a:t>
              </a:r>
              <a:r>
                <a:rPr lang="en-US" dirty="0">
                  <a:latin typeface="Lucida Console" panose="020B06090405040202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()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</TotalTime>
  <Words>2396</Words>
  <Application>Microsoft Office PowerPoint</Application>
  <PresentationFormat>Widescreen</PresentationFormat>
  <Paragraphs>341</Paragraphs>
  <Slides>54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Abadi</vt:lpstr>
      <vt:lpstr>Arial</vt:lpstr>
      <vt:lpstr>Calibri</vt:lpstr>
      <vt:lpstr>Calibri Light</vt:lpstr>
      <vt:lpstr>IBM Plex Mono SemiBold</vt:lpstr>
      <vt:lpstr>IBM Plex Mono Text</vt:lpstr>
      <vt:lpstr>Lucida Console</vt:lpstr>
      <vt:lpstr>Söhne</vt:lpstr>
      <vt:lpstr>Söhne Mono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Stefan Coetzee</cp:lastModifiedBy>
  <cp:revision>202</cp:revision>
  <dcterms:created xsi:type="dcterms:W3CDTF">2021-04-29T18:58:34Z</dcterms:created>
  <dcterms:modified xsi:type="dcterms:W3CDTF">2023-04-08T09:26:02Z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